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87"/>
  </p:notesMasterIdLst>
  <p:sldIdLst>
    <p:sldId id="879" r:id="rId2"/>
    <p:sldId id="1022" r:id="rId3"/>
    <p:sldId id="1049" r:id="rId4"/>
    <p:sldId id="884" r:id="rId5"/>
    <p:sldId id="885" r:id="rId6"/>
    <p:sldId id="886" r:id="rId7"/>
    <p:sldId id="881" r:id="rId8"/>
    <p:sldId id="882" r:id="rId9"/>
    <p:sldId id="1030" r:id="rId10"/>
    <p:sldId id="1031" r:id="rId11"/>
    <p:sldId id="910" r:id="rId12"/>
    <p:sldId id="911" r:id="rId13"/>
    <p:sldId id="912" r:id="rId14"/>
    <p:sldId id="922" r:id="rId15"/>
    <p:sldId id="923" r:id="rId16"/>
    <p:sldId id="924" r:id="rId17"/>
    <p:sldId id="925" r:id="rId18"/>
    <p:sldId id="926" r:id="rId19"/>
    <p:sldId id="915" r:id="rId20"/>
    <p:sldId id="927" r:id="rId21"/>
    <p:sldId id="928" r:id="rId22"/>
    <p:sldId id="929" r:id="rId23"/>
    <p:sldId id="1028" r:id="rId24"/>
    <p:sldId id="930" r:id="rId25"/>
    <p:sldId id="931" r:id="rId26"/>
    <p:sldId id="1051" r:id="rId27"/>
    <p:sldId id="917" r:id="rId28"/>
    <p:sldId id="921" r:id="rId29"/>
    <p:sldId id="1053" r:id="rId30"/>
    <p:sldId id="920" r:id="rId31"/>
    <p:sldId id="1024" r:id="rId32"/>
    <p:sldId id="1032" r:id="rId33"/>
    <p:sldId id="954" r:id="rId34"/>
    <p:sldId id="955" r:id="rId35"/>
    <p:sldId id="956" r:id="rId36"/>
    <p:sldId id="957" r:id="rId37"/>
    <p:sldId id="959" r:id="rId38"/>
    <p:sldId id="1012" r:id="rId39"/>
    <p:sldId id="1050" r:id="rId40"/>
    <p:sldId id="1000" r:id="rId41"/>
    <p:sldId id="1001" r:id="rId42"/>
    <p:sldId id="1002" r:id="rId43"/>
    <p:sldId id="960" r:id="rId44"/>
    <p:sldId id="961" r:id="rId45"/>
    <p:sldId id="963" r:id="rId46"/>
    <p:sldId id="965" r:id="rId47"/>
    <p:sldId id="966" r:id="rId48"/>
    <p:sldId id="967" r:id="rId49"/>
    <p:sldId id="969" r:id="rId50"/>
    <p:sldId id="971" r:id="rId51"/>
    <p:sldId id="973" r:id="rId52"/>
    <p:sldId id="975" r:id="rId53"/>
    <p:sldId id="977" r:id="rId54"/>
    <p:sldId id="979" r:id="rId55"/>
    <p:sldId id="981" r:id="rId56"/>
    <p:sldId id="983" r:id="rId57"/>
    <p:sldId id="1026" r:id="rId58"/>
    <p:sldId id="988" r:id="rId59"/>
    <p:sldId id="1027" r:id="rId60"/>
    <p:sldId id="1052" r:id="rId61"/>
    <p:sldId id="994" r:id="rId62"/>
    <p:sldId id="995" r:id="rId63"/>
    <p:sldId id="877" r:id="rId64"/>
    <p:sldId id="878" r:id="rId65"/>
    <p:sldId id="889" r:id="rId66"/>
    <p:sldId id="888" r:id="rId67"/>
    <p:sldId id="1014" r:id="rId68"/>
    <p:sldId id="1016" r:id="rId69"/>
    <p:sldId id="1015" r:id="rId70"/>
    <p:sldId id="1017" r:id="rId71"/>
    <p:sldId id="1018" r:id="rId72"/>
    <p:sldId id="932" r:id="rId73"/>
    <p:sldId id="934" r:id="rId74"/>
    <p:sldId id="935" r:id="rId75"/>
    <p:sldId id="1048" r:id="rId76"/>
    <p:sldId id="1033" r:id="rId77"/>
    <p:sldId id="1036" r:id="rId78"/>
    <p:sldId id="1040" r:id="rId79"/>
    <p:sldId id="1039" r:id="rId80"/>
    <p:sldId id="1041" r:id="rId81"/>
    <p:sldId id="1044" r:id="rId82"/>
    <p:sldId id="1045" r:id="rId83"/>
    <p:sldId id="1046" r:id="rId84"/>
    <p:sldId id="1042" r:id="rId85"/>
    <p:sldId id="944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C0C"/>
    <a:srgbClr val="00CC66"/>
    <a:srgbClr val="01652E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5" autoAdjust="0"/>
    <p:restoredTop sz="97024" autoAdjust="0"/>
  </p:normalViewPr>
  <p:slideViewPr>
    <p:cSldViewPr>
      <p:cViewPr varScale="1">
        <p:scale>
          <a:sx n="115" d="100"/>
          <a:sy n="115" d="100"/>
        </p:scale>
        <p:origin x="-10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52048-2DDB-4686-9920-613F5575315A}" type="datetimeFigureOut">
              <a:rPr lang="en-US" smtClean="0"/>
              <a:pPr/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3F99F-FCDF-47B5-92C8-2949D75838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9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27293-C200-4F4C-860D-9B84FB666287}" type="slidenum">
              <a:rPr lang="en-US"/>
              <a:pPr/>
              <a:t>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27293-C200-4F4C-860D-9B84FB666287}" type="slidenum">
              <a:rPr lang="en-US"/>
              <a:pPr/>
              <a:t>32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F99F-FCDF-47B5-92C8-2949D758382A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- A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530352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Aci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544" y="1481656"/>
            <a:ext cx="7306056" cy="42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579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ing - A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00C0C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Aci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45" y="1477963"/>
            <a:ext cx="7302923" cy="421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1923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ical Slide - A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220" y="0"/>
            <a:ext cx="9019520" cy="685800"/>
          </a:xfrm>
          <a:prstGeom prst="rect">
            <a:avLst/>
          </a:prstGeom>
        </p:spPr>
        <p:txBody>
          <a:bodyPr/>
          <a:lstStyle>
            <a:lvl1pPr algn="l">
              <a:defRPr sz="3500" b="1">
                <a:latin typeface="Aci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257800"/>
          </a:xfrm>
          <a:prstGeom prst="rect">
            <a:avLst/>
          </a:prstGeom>
        </p:spPr>
        <p:txBody>
          <a:bodyPr/>
          <a:lstStyle>
            <a:lvl1pPr marL="233363" indent="-227013">
              <a:defRPr>
                <a:latin typeface="Acid" pitchFamily="50" charset="0"/>
              </a:defRPr>
            </a:lvl1pPr>
            <a:lvl2pPr marL="568325" indent="-284163">
              <a:defRPr>
                <a:latin typeface="Acid" pitchFamily="50" charset="0"/>
              </a:defRPr>
            </a:lvl2pPr>
            <a:lvl3pPr marL="796925" indent="-228600">
              <a:defRPr>
                <a:latin typeface="Acid" pitchFamily="50" charset="0"/>
              </a:defRPr>
            </a:lvl3pPr>
            <a:lvl4pPr marL="1089025" indent="-228600">
              <a:defRPr>
                <a:latin typeface="Acid" pitchFamily="50" charset="0"/>
              </a:defRPr>
            </a:lvl4pPr>
            <a:lvl5pPr marL="1373188" indent="-228600">
              <a:defRPr>
                <a:latin typeface="Acid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9220" y="609600"/>
            <a:ext cx="90195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oool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" y="6477000"/>
            <a:ext cx="104702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6703702" y="6559233"/>
            <a:ext cx="24384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  <a:latin typeface="Acid" pitchFamily="50" charset="0"/>
              </a:rPr>
              <a:t>http://toool.us</a:t>
            </a:r>
            <a:endParaRPr lang="en-US" sz="3200" b="1" dirty="0">
              <a:solidFill>
                <a:schemeClr val="bg1">
                  <a:lumMod val="85000"/>
                </a:schemeClr>
              </a:solidFill>
              <a:latin typeface="Aci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3695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ci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45" y="1477963"/>
            <a:ext cx="730292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048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7651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ci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45" y="1477963"/>
            <a:ext cx="7302923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41381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34004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418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66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62" r:id="rId4"/>
    <p:sldLayoutId id="2147483663" r:id="rId5"/>
    <p:sldLayoutId id="2147483664" r:id="rId6"/>
    <p:sldLayoutId id="2147483665" r:id="rId7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Tonda\Documents\SOOM\Lockpicking%20tutorial%20_%20How%20to%20pick%20a%20lock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Tonda\Documents\SOOM\Lockpicking%20Tutorial%20_%20How%20to%20pick%20security%20pins%20(Full%20HD)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klice-hb.cz/certifik/ENV%201627%20SP%20810%20NP%20%205%20u.%206%20stiftig%20CZ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7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Tonda\Documents\SOOM\Stiftschloss%20Schlie&#223;mechanismus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028" name="Picture 4" descr="C:\Users\Tonda\Desktop\loc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33400"/>
            <a:ext cx="5791200" cy="5791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ckpicking tutorial _ How to pick a lo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39800" y="933450"/>
            <a:ext cx="7213600" cy="53911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zdroj www.</a:t>
            </a:r>
            <a:r>
              <a:rPr lang="cs-CZ" dirty="0" err="1" smtClean="0"/>
              <a:t>youtube.com</a:t>
            </a:r>
            <a:endParaRPr lang="cs-CZ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 descr="C:\Users\Tonda\Dropbox\Evžen MZS 3\bubínek přesn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866" y="2438400"/>
            <a:ext cx="2344296" cy="4038600"/>
          </a:xfrm>
          <a:prstGeom prst="rect">
            <a:avLst/>
          </a:prstGeom>
          <a:noFill/>
        </p:spPr>
      </p:pic>
      <p:pic>
        <p:nvPicPr>
          <p:cNvPr id="223234" name="Picture 2" descr="C:\Users\Tonda\Dropbox\Evžen MZS 3\bubínek nepřesný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1816" y="2438400"/>
            <a:ext cx="2350746" cy="4049712"/>
          </a:xfrm>
          <a:prstGeom prst="rect">
            <a:avLst/>
          </a:prstGeom>
          <a:noFill/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343400" y="1345049"/>
            <a:ext cx="4495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Realita- kanálky jsou mimo osu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2209800" y="2362200"/>
            <a:ext cx="0" cy="4240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6553200" y="2362200"/>
            <a:ext cx="0" cy="4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1371600"/>
            <a:ext cx="3962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Ideální stav - kanálky v rovině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11 - shitty plu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75" y="1000125"/>
            <a:ext cx="69342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200" y="762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Realita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200" y="762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Realita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3" descr="12 - shitty p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75" y="995363"/>
            <a:ext cx="6937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200" y="762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10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8432800" algn="r"/>
              </a:tabLst>
            </a:pPr>
            <a:endParaRPr lang="en-US" sz="40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 Jednoduché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 profil</a:t>
            </a:r>
            <a:endParaRPr lang="en-US" sz="2400" b="1" dirty="0" smtClean="0"/>
          </a:p>
        </p:txBody>
      </p:sp>
      <p:pic>
        <p:nvPicPr>
          <p:cNvPr id="12" name="Picture 3" descr="keyway-01-kwiks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960688" y="2376488"/>
            <a:ext cx="29067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Přímá spojovací čára 5"/>
          <p:cNvCxnSpPr/>
          <p:nvPr/>
        </p:nvCxnSpPr>
        <p:spPr>
          <a:xfrm>
            <a:off x="4419600" y="685800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066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066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10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8432800" algn="r"/>
              </a:tabLst>
            </a:pPr>
            <a:endParaRPr lang="en-US" sz="40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 Jednoduché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 profil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Střední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…otevřený, ale úzký</a:t>
            </a:r>
            <a:endParaRPr lang="en-US" sz="2400" b="1" dirty="0" smtClean="0"/>
          </a:p>
        </p:txBody>
      </p:sp>
      <p:pic>
        <p:nvPicPr>
          <p:cNvPr id="6" name="Picture 3" descr="keyway-02-arr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960688" y="2376488"/>
            <a:ext cx="29067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čára 6"/>
          <p:cNvCxnSpPr/>
          <p:nvPr/>
        </p:nvCxnSpPr>
        <p:spPr>
          <a:xfrm>
            <a:off x="4419600" y="685800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10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8432800" algn="r"/>
              </a:tabLst>
            </a:pPr>
            <a:endParaRPr lang="en-US" sz="40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 Jednoduché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 profil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Střední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…otevřený, ale úzký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Složité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 překrytý profil</a:t>
            </a:r>
            <a:endParaRPr lang="en-US" sz="2400" b="1" dirty="0" smtClean="0"/>
          </a:p>
        </p:txBody>
      </p:sp>
      <p:pic>
        <p:nvPicPr>
          <p:cNvPr id="4" name="Picture 3" descr="keyway-03-pseudo_ru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960688" y="2376488"/>
            <a:ext cx="29067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>
          <a:xfrm>
            <a:off x="4419600" y="685800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066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8432800" algn="r"/>
              </a:tabLst>
            </a:pPr>
            <a:endParaRPr lang="en-US" sz="40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 </a:t>
            </a: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 Jednoduché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 profil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Střední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…otevřený, ale úzký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Složité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 překrytý profil</a:t>
            </a:r>
            <a:endParaRPr lang="en-US" sz="2400" b="1" dirty="0" smtClean="0"/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</a:t>
            </a:r>
            <a:r>
              <a:rPr lang="en-US" sz="2400" b="1" dirty="0" smtClean="0"/>
              <a:t> </a:t>
            </a:r>
            <a:r>
              <a:rPr lang="cs-CZ" sz="2400" b="1" dirty="0" smtClean="0"/>
              <a:t>Těžké</a:t>
            </a:r>
            <a:r>
              <a:rPr lang="en-US" sz="2400" b="1" dirty="0" smtClean="0"/>
              <a:t>	</a:t>
            </a:r>
            <a:r>
              <a:rPr lang="cs-CZ" sz="2400" b="1" dirty="0" smtClean="0"/>
              <a:t>… překrytý a složitý</a:t>
            </a:r>
            <a:endParaRPr lang="en-US" sz="2400" b="1" dirty="0" smtClean="0"/>
          </a:p>
        </p:txBody>
      </p:sp>
      <p:pic>
        <p:nvPicPr>
          <p:cNvPr id="4" name="Picture 5" descr="keyway-04-best_sf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960688" y="2376488"/>
            <a:ext cx="29067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>
          <a:xfrm>
            <a:off x="4419600" y="685800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066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610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8432800" algn="r"/>
              </a:tabLst>
            </a:pPr>
            <a:endParaRPr lang="en-US" sz="40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buFontTx/>
              <a:buBlip>
                <a:blip r:embed="rId3"/>
              </a:buBlip>
              <a:tabLst>
                <a:tab pos="8432800" algn="r"/>
              </a:tabLst>
            </a:pPr>
            <a:endParaRPr lang="en-US" sz="2400" b="1" dirty="0">
              <a:latin typeface="Avalon" pitchFamily="34" charset="0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/>
              <a:t>- </a:t>
            </a:r>
            <a:r>
              <a:rPr lang="cs-CZ" sz="2400" b="1" dirty="0" smtClean="0">
                <a:latin typeface="+mj-lt"/>
              </a:rPr>
              <a:t>Jednoduché</a:t>
            </a:r>
            <a:r>
              <a:rPr lang="en-US" sz="2400" b="1" dirty="0" smtClean="0">
                <a:latin typeface="+mj-lt"/>
              </a:rPr>
              <a:t>	</a:t>
            </a:r>
            <a:r>
              <a:rPr lang="cs-CZ" sz="2400" b="1" dirty="0" smtClean="0">
                <a:latin typeface="+mj-lt"/>
              </a:rPr>
              <a:t>…otevřený profil</a:t>
            </a:r>
            <a:endParaRPr lang="en-US" sz="2400" b="1" dirty="0" smtClean="0">
              <a:latin typeface="+mj-lt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>
                <a:latin typeface="+mj-lt"/>
              </a:rPr>
              <a:t>-</a:t>
            </a:r>
            <a:r>
              <a:rPr lang="en-US" sz="2400" b="1" dirty="0" smtClean="0">
                <a:latin typeface="+mj-lt"/>
              </a:rPr>
              <a:t> </a:t>
            </a:r>
            <a:r>
              <a:rPr lang="cs-CZ" sz="2400" b="1" dirty="0" smtClean="0">
                <a:latin typeface="+mj-lt"/>
              </a:rPr>
              <a:t>Střední</a:t>
            </a:r>
            <a:r>
              <a:rPr lang="en-US" sz="2400" b="1" dirty="0" smtClean="0">
                <a:latin typeface="+mj-lt"/>
              </a:rPr>
              <a:t>	</a:t>
            </a:r>
            <a:r>
              <a:rPr lang="cs-CZ" sz="2400" b="1" dirty="0" smtClean="0">
                <a:latin typeface="+mj-lt"/>
              </a:rPr>
              <a:t>…otevřený, ale úzký</a:t>
            </a:r>
            <a:endParaRPr lang="en-US" sz="2400" b="1" dirty="0" smtClean="0">
              <a:latin typeface="+mj-lt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>
                <a:latin typeface="+mj-lt"/>
              </a:rPr>
              <a:t>-</a:t>
            </a:r>
            <a:r>
              <a:rPr lang="en-US" sz="2400" b="1" dirty="0" smtClean="0">
                <a:latin typeface="+mj-lt"/>
              </a:rPr>
              <a:t> </a:t>
            </a:r>
            <a:r>
              <a:rPr lang="cs-CZ" sz="2400" b="1" dirty="0" smtClean="0">
                <a:latin typeface="+mj-lt"/>
              </a:rPr>
              <a:t>Složité</a:t>
            </a:r>
            <a:r>
              <a:rPr lang="en-US" sz="2400" b="1" dirty="0" smtClean="0">
                <a:latin typeface="+mj-lt"/>
              </a:rPr>
              <a:t>	</a:t>
            </a:r>
            <a:r>
              <a:rPr lang="cs-CZ" sz="2400" b="1" dirty="0" smtClean="0">
                <a:latin typeface="+mj-lt"/>
              </a:rPr>
              <a:t>…</a:t>
            </a:r>
            <a:r>
              <a:rPr lang="cs-CZ" sz="2400" b="1" dirty="0" smtClean="0"/>
              <a:t> překrytý profil</a:t>
            </a:r>
            <a:endParaRPr lang="en-US" sz="2400" b="1" dirty="0" smtClean="0">
              <a:latin typeface="+mj-lt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>
                <a:latin typeface="+mj-lt"/>
              </a:rPr>
              <a:t>-</a:t>
            </a:r>
            <a:r>
              <a:rPr lang="en-US" sz="2400" b="1" dirty="0" smtClean="0">
                <a:latin typeface="+mj-lt"/>
              </a:rPr>
              <a:t> </a:t>
            </a:r>
            <a:r>
              <a:rPr lang="cs-CZ" sz="2400" b="1" dirty="0" smtClean="0">
                <a:latin typeface="+mj-lt"/>
              </a:rPr>
              <a:t>Těžké</a:t>
            </a:r>
            <a:r>
              <a:rPr lang="en-US" sz="2400" b="1" dirty="0" smtClean="0">
                <a:latin typeface="+mj-lt"/>
              </a:rPr>
              <a:t>	</a:t>
            </a:r>
            <a:r>
              <a:rPr lang="cs-CZ" sz="2400" b="1" dirty="0" smtClean="0">
                <a:latin typeface="+mj-lt"/>
              </a:rPr>
              <a:t>…</a:t>
            </a:r>
            <a:r>
              <a:rPr lang="cs-CZ" sz="2400" b="1" dirty="0" smtClean="0"/>
              <a:t> překrytý a</a:t>
            </a:r>
            <a:r>
              <a:rPr lang="cs-CZ" sz="2400" b="1" dirty="0" smtClean="0">
                <a:latin typeface="+mj-lt"/>
              </a:rPr>
              <a:t> složitý</a:t>
            </a:r>
            <a:endParaRPr lang="en-US" sz="2400" b="1" dirty="0" smtClean="0">
              <a:latin typeface="+mj-lt"/>
            </a:endParaRPr>
          </a:p>
          <a:p>
            <a:pPr lvl="1">
              <a:lnSpc>
                <a:spcPct val="150000"/>
              </a:lnSpc>
              <a:tabLst>
                <a:tab pos="8432800" algn="r"/>
              </a:tabLst>
            </a:pPr>
            <a:r>
              <a:rPr lang="cs-CZ" sz="2400" b="1" dirty="0" smtClean="0">
                <a:latin typeface="+mj-lt"/>
              </a:rPr>
              <a:t>-</a:t>
            </a:r>
            <a:r>
              <a:rPr lang="en-US" sz="2400" b="1" dirty="0" smtClean="0">
                <a:latin typeface="+mj-lt"/>
              </a:rPr>
              <a:t> </a:t>
            </a:r>
            <a:r>
              <a:rPr lang="cs-CZ" sz="2400" b="1" dirty="0" smtClean="0">
                <a:latin typeface="+mj-lt"/>
              </a:rPr>
              <a:t>Ďábelské</a:t>
            </a:r>
            <a:r>
              <a:rPr lang="en-US" sz="2400" b="1" dirty="0">
                <a:latin typeface="+mj-lt"/>
              </a:rPr>
              <a:t>	</a:t>
            </a:r>
            <a:r>
              <a:rPr lang="cs-CZ" sz="2400" b="1" dirty="0" smtClean="0">
                <a:latin typeface="+mj-lt"/>
              </a:rPr>
              <a:t>…překryté, labyrint</a:t>
            </a:r>
            <a:endParaRPr lang="en-US" sz="2400" b="1" dirty="0">
              <a:latin typeface="+mj-lt"/>
            </a:endParaRPr>
          </a:p>
        </p:txBody>
      </p:sp>
      <p:pic>
        <p:nvPicPr>
          <p:cNvPr id="4" name="Picture 5" descr="keyway-05-ge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971800" y="2376488"/>
            <a:ext cx="2906712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>
          <a:xfrm>
            <a:off x="4419600" y="685800"/>
            <a:ext cx="0" cy="571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066800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Klíčové otvory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 - setting a pin (front view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1" y="1981199"/>
            <a:ext cx="4343399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 flipV="1">
            <a:off x="1828800" y="53340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28600" y="990600"/>
            <a:ext cx="8643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32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</a:p>
          <a:p>
            <a:pPr>
              <a:buFont typeface="Arial" pitchFamily="34" charset="0"/>
              <a:buChar char="•"/>
            </a:pP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32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Bumping</a:t>
            </a: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úderové klíče</a:t>
            </a:r>
          </a:p>
          <a:p>
            <a:pPr>
              <a:buFont typeface="Arial" pitchFamily="34" charset="0"/>
              <a:buChar char="•"/>
            </a:pP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32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Elektropick</a:t>
            </a: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elektrická planžeta</a:t>
            </a:r>
          </a:p>
          <a:p>
            <a:pPr>
              <a:buFont typeface="Arial" pitchFamily="34" charset="0"/>
              <a:buChar char="•"/>
            </a:pP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32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Bezpečnost - </a:t>
            </a:r>
            <a:r>
              <a:rPr lang="cs-CZ" sz="32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3200" b="1" dirty="0" smtClean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537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6" name="Picture 5" descr="29 - spool station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2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Picture 4" descr="30 - spool pin bind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199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 useBgFill="1">
        <p:nvSpPr>
          <p:cNvPr id="10" name="Obdélník 9"/>
          <p:cNvSpPr/>
          <p:nvPr/>
        </p:nvSpPr>
        <p:spPr>
          <a:xfrm>
            <a:off x="6324600" y="1600200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6" name="Picture 4" descr="31 - spool pin lift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199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 useBgFill="1">
        <p:nvSpPr>
          <p:cNvPr id="10" name="Obdélník 9"/>
          <p:cNvSpPr/>
          <p:nvPr/>
        </p:nvSpPr>
        <p:spPr>
          <a:xfrm>
            <a:off x="6172200" y="1752600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7" name="Group 1"/>
          <p:cNvGrpSpPr/>
          <p:nvPr/>
        </p:nvGrpSpPr>
        <p:grpSpPr>
          <a:xfrm rot="10800000">
            <a:off x="2438401" y="2057399"/>
            <a:ext cx="4187829" cy="4190994"/>
            <a:chOff x="1827213" y="868363"/>
            <a:chExt cx="5484812" cy="5484812"/>
          </a:xfrm>
        </p:grpSpPr>
        <p:pic>
          <p:nvPicPr>
            <p:cNvPr id="9" name="Picture 4" descr="32 - spool setting (with marker lines)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13" y="868363"/>
              <a:ext cx="5484812" cy="548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6753225" y="5667375"/>
              <a:ext cx="533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Picture 4" descr="33 - mushroom pin liftin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199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 useBgFill="1">
        <p:nvSpPr>
          <p:cNvPr id="10" name="Obdélník 9"/>
          <p:cNvSpPr/>
          <p:nvPr/>
        </p:nvSpPr>
        <p:spPr>
          <a:xfrm>
            <a:off x="6172200" y="1752600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6" name="Picture 4" descr="34 - double spool pin and milled plu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199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Bezpečnostní stavítka a kolíky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 useBgFill="1">
        <p:nvSpPr>
          <p:cNvPr id="10" name="Obdélník 9"/>
          <p:cNvSpPr/>
          <p:nvPr/>
        </p:nvSpPr>
        <p:spPr>
          <a:xfrm>
            <a:off x="6172200" y="1752600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V="1">
            <a:off x="6705600" y="9144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 useBgFill="1">
        <p:nvSpPr>
          <p:cNvPr id="10" name="Obdélník 9"/>
          <p:cNvSpPr/>
          <p:nvPr/>
        </p:nvSpPr>
        <p:spPr>
          <a:xfrm>
            <a:off x="6172200" y="1752600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Lockpicking Tutorial _ How to pick security pins (Full HD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90600" y="990600"/>
            <a:ext cx="7162800" cy="537210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zdroj www.</a:t>
            </a:r>
            <a:r>
              <a:rPr lang="cs-CZ" dirty="0" err="1" smtClean="0"/>
              <a:t>youtube.com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C:\Users\Tonda\Dropbox\Evžen MZS 3\lamelové zámk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209800"/>
            <a:ext cx="4154979" cy="431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38200" y="22098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Poštovní schránky</a:t>
            </a:r>
          </a:p>
          <a:p>
            <a:endParaRPr lang="cs-CZ" b="1" dirty="0" smtClean="0"/>
          </a:p>
          <a:p>
            <a:r>
              <a:rPr lang="cs-CZ" b="1" dirty="0" smtClean="0"/>
              <a:t>Nábytkové zámky</a:t>
            </a:r>
          </a:p>
          <a:p>
            <a:endParaRPr lang="cs-CZ" b="1" dirty="0" smtClean="0"/>
          </a:p>
          <a:p>
            <a:r>
              <a:rPr lang="cs-CZ" b="1" dirty="0" smtClean="0"/>
              <a:t>Rozvaděče – „</a:t>
            </a:r>
            <a:r>
              <a:rPr lang="cs-CZ" b="1" dirty="0" err="1" smtClean="0"/>
              <a:t>rack</a:t>
            </a:r>
            <a:r>
              <a:rPr lang="cs-CZ" b="1" dirty="0" smtClean="0"/>
              <a:t>“</a:t>
            </a:r>
          </a:p>
          <a:p>
            <a:endParaRPr lang="cs-CZ" b="1" dirty="0" smtClean="0"/>
          </a:p>
          <a:p>
            <a:r>
              <a:rPr lang="cs-CZ" b="1" dirty="0" err="1" smtClean="0"/>
              <a:t>Autozámky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Lanové zámky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</a:rPr>
              <a:t>Lamelové zámky</a:t>
            </a:r>
            <a:endParaRPr lang="en-US" sz="35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Lamelové zámky - </a:t>
            </a:r>
            <a:r>
              <a:rPr lang="cs-CZ" sz="3500" b="1" dirty="0" err="1" smtClean="0">
                <a:solidFill>
                  <a:srgbClr val="000000"/>
                </a:solidFill>
                <a:latin typeface="+mj-lt"/>
              </a:rPr>
              <a:t>Raking</a:t>
            </a:r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 a </a:t>
            </a:r>
            <a:r>
              <a:rPr lang="cs-CZ" sz="3500" b="1" dirty="0" err="1" smtClean="0">
                <a:solidFill>
                  <a:srgbClr val="000000"/>
                </a:solidFill>
                <a:latin typeface="+mj-lt"/>
              </a:rPr>
              <a:t>Jiggling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4754" name="Picture 2" descr="C:\Users\Tonda\Dropbox\Evžen MZS 3\lamelové zámky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7622268" cy="4403725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Lamelové zámky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0594" name="Picture 2" descr="C:\Users\Tonda\Documents\LAMELOVÝ ZÁME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706" y="1461930"/>
            <a:ext cx="4084694" cy="57770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07 - bitting too low, 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4800" y="1143000"/>
            <a:ext cx="85740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76200" y="1274058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Popis vložky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3733800" y="4648200"/>
            <a:ext cx="1143000" cy="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3657600" y="5181600"/>
            <a:ext cx="1143000" cy="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391400" y="2590800"/>
            <a:ext cx="1143000" cy="38100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676400" y="4953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Blokovací kolík</a:t>
            </a:r>
            <a:endParaRPr lang="cs-CZ" sz="2400" b="1" dirty="0">
              <a:solidFill>
                <a:srgbClr val="A00C0C"/>
              </a:solidFill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>
            <a:off x="3733800" y="5791200"/>
            <a:ext cx="1143000" cy="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90800" y="44151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Stavítko</a:t>
            </a:r>
            <a:endParaRPr lang="cs-CZ" sz="2400" b="1" dirty="0">
              <a:solidFill>
                <a:srgbClr val="A00C0C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667000" y="55581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Pružina</a:t>
            </a:r>
            <a:endParaRPr lang="cs-CZ" sz="2400" b="1" dirty="0">
              <a:solidFill>
                <a:srgbClr val="A00C0C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5532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Válec</a:t>
            </a:r>
            <a:endParaRPr lang="cs-CZ" sz="2400" b="1" dirty="0">
              <a:solidFill>
                <a:srgbClr val="A00C0C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34000" y="2362200"/>
            <a:ext cx="1143000" cy="38100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4648200" y="21291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Tělo</a:t>
            </a:r>
            <a:endParaRPr lang="cs-CZ" sz="2400" b="1" dirty="0">
              <a:solidFill>
                <a:srgbClr val="A00C0C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620000" y="53340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A00C0C"/>
                </a:solidFill>
              </a:rPr>
              <a:t>Dělící rovina</a:t>
            </a:r>
            <a:endParaRPr lang="cs-CZ" sz="2400" b="1" dirty="0">
              <a:solidFill>
                <a:srgbClr val="A00C0C"/>
              </a:solidFill>
            </a:endParaRPr>
          </a:p>
        </p:txBody>
      </p:sp>
      <p:cxnSp>
        <p:nvCxnSpPr>
          <p:cNvPr id="27" name="Přímá spojovací šipka 26"/>
          <p:cNvCxnSpPr/>
          <p:nvPr/>
        </p:nvCxnSpPr>
        <p:spPr>
          <a:xfrm flipH="1" flipV="1">
            <a:off x="7543800" y="4800600"/>
            <a:ext cx="685800" cy="533400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flipV="1">
            <a:off x="3124200" y="51816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Picture 2" descr="harder_wafe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524000"/>
            <a:ext cx="4132262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Lamelové zámky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Planžety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onda\Pictures\2012_03_07\IMG_2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 advTm="1537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metal - spring ste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7" y="1981200"/>
            <a:ext cx="2309253" cy="44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etal - stainless ste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1200"/>
            <a:ext cx="2309253" cy="44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metal - titan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66" y="1981200"/>
            <a:ext cx="2308434" cy="44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etal - beryllium cop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47" y="1981200"/>
            <a:ext cx="2309253" cy="44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7728516">
            <a:off x="6101570" y="2968656"/>
            <a:ext cx="3075920" cy="685800"/>
          </a:xfrm>
        </p:spPr>
        <p:txBody>
          <a:bodyPr/>
          <a:lstStyle/>
          <a:p>
            <a:r>
              <a:rPr lang="cs-CZ" dirty="0" smtClean="0">
                <a:latin typeface="+mj-lt"/>
              </a:rPr>
              <a:t>Jiné materiály?</a:t>
            </a:r>
            <a:endParaRPr lang="en-US" sz="3000" b="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1066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Rozdělení podle použitého materiálu</a:t>
            </a:r>
            <a:endParaRPr lang="cs-CZ" sz="6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7768512">
            <a:off x="-490452" y="2924541"/>
            <a:ext cx="3276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Pružinová ocel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7868232">
            <a:off x="1911849" y="2929582"/>
            <a:ext cx="290258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Nerezová ocel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 rot="17824819">
            <a:off x="5258744" y="2743200"/>
            <a:ext cx="114998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Titan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8177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C:\Users\Tonda\Dropbox\Evžen MZS 3\posuv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8545513" cy="3683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T</a:t>
            </a:r>
            <a:r>
              <a:rPr lang="cs-CZ" dirty="0" err="1" smtClean="0">
                <a:latin typeface="+mj-lt"/>
              </a:rPr>
              <a:t>loušťka</a:t>
            </a:r>
            <a:r>
              <a:rPr lang="cs-CZ" dirty="0" smtClean="0">
                <a:latin typeface="+mj-lt"/>
              </a:rPr>
              <a:t> planžet</a:t>
            </a:r>
            <a:endParaRPr lang="en-US" dirty="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38200" y="3733800"/>
            <a:ext cx="76962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0.</a:t>
            </a:r>
            <a:r>
              <a:rPr lang="cs-CZ" sz="3200" b="1" dirty="0" smtClean="0">
                <a:latin typeface="+mj-lt"/>
              </a:rPr>
              <a:t>40 mm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10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– </a:t>
            </a:r>
            <a:r>
              <a:rPr lang="en-US" sz="2400" b="1" dirty="0" smtClean="0">
                <a:latin typeface="+mj-lt"/>
              </a:rPr>
              <a:t>Peterson</a:t>
            </a:r>
            <a:r>
              <a:rPr lang="cs-CZ" sz="2400" b="1" dirty="0" smtClean="0">
                <a:latin typeface="+mj-lt"/>
              </a:rPr>
              <a:t> „</a:t>
            </a:r>
            <a:r>
              <a:rPr lang="en-US" sz="2400" b="1" dirty="0" smtClean="0">
                <a:latin typeface="+mj-lt"/>
              </a:rPr>
              <a:t>Government Steel</a:t>
            </a:r>
            <a:r>
              <a:rPr lang="cs-CZ" sz="2400" b="1" dirty="0" smtClean="0">
                <a:latin typeface="+mj-lt"/>
              </a:rPr>
              <a:t>“</a:t>
            </a:r>
            <a:endParaRPr lang="en-US" sz="2000" dirty="0">
              <a:latin typeface="+mj-lt"/>
              <a:ea typeface="Verdana" pitchFamily="34" charset="0"/>
              <a:cs typeface="Verdana" pitchFamily="34" charset="0"/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0.</a:t>
            </a:r>
            <a:r>
              <a:rPr lang="cs-CZ" sz="3200" b="1" dirty="0" smtClean="0">
                <a:latin typeface="+mj-lt"/>
              </a:rPr>
              <a:t>50 mm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– </a:t>
            </a:r>
            <a:r>
              <a:rPr lang="en-US" sz="2400" b="1" dirty="0" err="1">
                <a:latin typeface="+mj-lt"/>
              </a:rPr>
              <a:t>SouthOrd</a:t>
            </a:r>
            <a:r>
              <a:rPr lang="en-US" sz="2400" b="1" dirty="0">
                <a:latin typeface="+mj-lt"/>
              </a:rPr>
              <a:t>, </a:t>
            </a:r>
            <a:r>
              <a:rPr lang="en-US" sz="2400" b="1" dirty="0" err="1">
                <a:latin typeface="+mj-lt"/>
              </a:rPr>
              <a:t>Rytan</a:t>
            </a:r>
            <a:r>
              <a:rPr lang="en-US" sz="2400" b="1" dirty="0">
                <a:latin typeface="+mj-lt"/>
              </a:rPr>
              <a:t>, Southern </a:t>
            </a:r>
            <a:r>
              <a:rPr lang="en-US" sz="2400" b="1" dirty="0" smtClean="0">
                <a:latin typeface="+mj-lt"/>
              </a:rPr>
              <a:t>Specialties</a:t>
            </a:r>
            <a:endParaRPr lang="en-US" sz="2400" b="1" dirty="0">
              <a:latin typeface="+mj-lt"/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0.</a:t>
            </a:r>
            <a:r>
              <a:rPr lang="cs-CZ" sz="3200" b="1" dirty="0" smtClean="0">
                <a:latin typeface="+mj-lt"/>
              </a:rPr>
              <a:t>55 mm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– HPC </a:t>
            </a:r>
            <a:r>
              <a:rPr lang="cs-CZ" sz="2400" b="1" dirty="0" smtClean="0">
                <a:latin typeface="+mj-lt"/>
              </a:rPr>
              <a:t>nerezová ocel</a:t>
            </a:r>
            <a:endParaRPr lang="en-US" sz="2400" b="1" dirty="0">
              <a:latin typeface="+mj-lt"/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0.</a:t>
            </a:r>
            <a:r>
              <a:rPr lang="cs-CZ" sz="3200" b="1" dirty="0" smtClean="0">
                <a:latin typeface="+mj-lt"/>
              </a:rPr>
              <a:t>60 mm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– </a:t>
            </a:r>
            <a:r>
              <a:rPr lang="cs-CZ" sz="2400" b="1" dirty="0" smtClean="0">
                <a:latin typeface="+mj-lt"/>
              </a:rPr>
              <a:t>STORM nerezová ocel</a:t>
            </a:r>
            <a:endParaRPr lang="en-US" sz="2400" b="1" dirty="0">
              <a:latin typeface="+mj-lt"/>
            </a:endParaRPr>
          </a:p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0.</a:t>
            </a:r>
            <a:r>
              <a:rPr lang="cs-CZ" sz="3200" b="1" dirty="0" smtClean="0">
                <a:latin typeface="+mj-lt"/>
              </a:rPr>
              <a:t>70 mm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– HPC </a:t>
            </a:r>
            <a:r>
              <a:rPr lang="cs-CZ" sz="2400" b="1" dirty="0" smtClean="0">
                <a:latin typeface="+mj-lt"/>
              </a:rPr>
              <a:t>pružinová ocel</a:t>
            </a:r>
            <a:endParaRPr lang="en-US" sz="2400" b="1" dirty="0"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86606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b="0" dirty="0" smtClean="0"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lang="en-US" dirty="0" smtClean="0">
                <a:latin typeface="+mj-lt"/>
              </a:rPr>
              <a:t>Standard</a:t>
            </a:r>
            <a:r>
              <a:rPr lang="en-US" b="0" dirty="0">
                <a:latin typeface="+mj-lt"/>
                <a:ea typeface="Verdana" pitchFamily="34" charset="0"/>
                <a:cs typeface="Verdana" pitchFamily="34" charset="0"/>
              </a:rPr>
              <a:t>”</a:t>
            </a:r>
            <a:r>
              <a:rPr lang="en-US" dirty="0" smtClean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vs.</a:t>
            </a:r>
            <a:r>
              <a:rPr lang="en-US" dirty="0" smtClean="0">
                <a:latin typeface="+mj-lt"/>
              </a:rPr>
              <a:t> </a:t>
            </a:r>
            <a:r>
              <a:rPr lang="cs-CZ" b="0" dirty="0" smtClean="0"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lang="en-US" dirty="0" smtClean="0">
                <a:latin typeface="+mj-lt"/>
              </a:rPr>
              <a:t>Euro</a:t>
            </a:r>
            <a:r>
              <a:rPr lang="en-US" b="0" dirty="0">
                <a:latin typeface="+mj-lt"/>
                <a:ea typeface="Verdana" pitchFamily="34" charset="0"/>
                <a:cs typeface="Verdana" pitchFamily="34" charset="0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403411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56403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Tonda\Dropbox\Evžen MZS 3\Obráze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724" y="1981200"/>
            <a:ext cx="8423276" cy="299243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 bwMode="auto">
          <a:xfrm>
            <a:off x="685800" y="3124200"/>
            <a:ext cx="8136904" cy="1440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685800" y="3772272"/>
            <a:ext cx="8136904" cy="4571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oval" w="med" len="sm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2954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Standard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”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vs.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Euro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”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41914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C:\Users\Tonda\Dropbox\Evžen MZS 3\Obrázek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09800"/>
            <a:ext cx="8360535" cy="2967990"/>
          </a:xfrm>
          <a:prstGeom prst="rect">
            <a:avLst/>
          </a:prstGeom>
          <a:noFill/>
        </p:spPr>
      </p:pic>
      <p:pic>
        <p:nvPicPr>
          <p:cNvPr id="59394" name="Picture 2" descr="C:\Users\Tonda\Dropbox\Evžen MZS 3\červená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341245"/>
            <a:ext cx="8001000" cy="284035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2954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Standard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”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vs.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„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Euro</a:t>
            </a: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”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109244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25283E-7 L -0.5625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  <a:ea typeface="Verdana" pitchFamily="34" charset="0"/>
                <a:cs typeface="Verdana" pitchFamily="34" charset="0"/>
              </a:rPr>
              <a:t>Techniky použití planžet</a:t>
            </a:r>
            <a:endParaRPr lang="en-US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990600" y="2209800"/>
            <a:ext cx="716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500" b="1" dirty="0" err="1" smtClean="0"/>
              <a:t>Picking</a:t>
            </a:r>
            <a:endParaRPr lang="cs-CZ" sz="35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500" b="1" dirty="0" err="1" smtClean="0"/>
              <a:t>Raking</a:t>
            </a:r>
            <a:endParaRPr lang="cs-CZ" sz="3500" b="1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500" b="1" dirty="0" smtClean="0"/>
              <a:t>Lifting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3500" b="1" dirty="0" err="1" smtClean="0"/>
              <a:t>Jiggling</a:t>
            </a:r>
            <a:endParaRPr lang="cs-CZ" sz="35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891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Picking</a:t>
            </a:r>
            <a:endParaRPr lang="en-US" dirty="0">
              <a:latin typeface="+mj-lt"/>
            </a:endParaRPr>
          </a:p>
        </p:txBody>
      </p:sp>
      <p:sp>
        <p:nvSpPr>
          <p:cNvPr id="5" name="Obdélník s odříznutým rohem na stejné straně 4"/>
          <p:cNvSpPr/>
          <p:nvPr/>
        </p:nvSpPr>
        <p:spPr bwMode="auto">
          <a:xfrm>
            <a:off x="6172200" y="365760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 s odříznutým rohem na stejné straně 5"/>
          <p:cNvSpPr/>
          <p:nvPr/>
        </p:nvSpPr>
        <p:spPr bwMode="auto">
          <a:xfrm>
            <a:off x="6477000" y="365760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s odříznutým rohem na stejné straně 6"/>
          <p:cNvSpPr/>
          <p:nvPr/>
        </p:nvSpPr>
        <p:spPr bwMode="auto">
          <a:xfrm>
            <a:off x="6781800" y="365760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s odříznutým rohem na stejné straně 7"/>
          <p:cNvSpPr/>
          <p:nvPr/>
        </p:nvSpPr>
        <p:spPr bwMode="auto">
          <a:xfrm>
            <a:off x="7086600" y="365760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s odříznutým rohem na stejné straně 8"/>
          <p:cNvSpPr/>
          <p:nvPr/>
        </p:nvSpPr>
        <p:spPr bwMode="auto">
          <a:xfrm>
            <a:off x="7391400" y="365760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pic>
        <p:nvPicPr>
          <p:cNvPr id="111618" name="Picture 2" descr="C:\Users\Tonda\Dropbox\Evžen MZS 3\ho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3201114"/>
            <a:ext cx="6524625" cy="685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151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052 0.0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56 0.027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 descr="06 - key operation (side view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4800" y="1143000"/>
            <a:ext cx="85740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76200" y="1274058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Originální klíč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304800" y="1085850"/>
            <a:ext cx="7620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381000" y="5257800"/>
            <a:ext cx="609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Raking</a:t>
            </a:r>
            <a:endParaRPr lang="en-US" dirty="0">
              <a:latin typeface="+mj-lt"/>
            </a:endParaRPr>
          </a:p>
        </p:txBody>
      </p:sp>
      <p:pic>
        <p:nvPicPr>
          <p:cNvPr id="4" name="Picture 3" descr="C:\Users\Tonda\Dropbox\Evžen MZS 3\Obrázek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0"/>
            <a:ext cx="5681662" cy="609600"/>
          </a:xfrm>
          <a:prstGeom prst="rect">
            <a:avLst/>
          </a:prstGeom>
          <a:noFill/>
        </p:spPr>
      </p:pic>
      <p:sp>
        <p:nvSpPr>
          <p:cNvPr id="5" name="Obdélník s odříznutým rohem na stejné straně 4"/>
          <p:cNvSpPr/>
          <p:nvPr/>
        </p:nvSpPr>
        <p:spPr bwMode="auto">
          <a:xfrm>
            <a:off x="6226224" y="30312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 s odříznutým rohem na stejné straně 5"/>
          <p:cNvSpPr/>
          <p:nvPr/>
        </p:nvSpPr>
        <p:spPr bwMode="auto">
          <a:xfrm>
            <a:off x="6442248" y="30312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s odříznutým rohem na stejné straně 6"/>
          <p:cNvSpPr/>
          <p:nvPr/>
        </p:nvSpPr>
        <p:spPr bwMode="auto">
          <a:xfrm>
            <a:off x="6658272" y="30312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s odříznutým rohem na stejné straně 7"/>
          <p:cNvSpPr/>
          <p:nvPr/>
        </p:nvSpPr>
        <p:spPr bwMode="auto">
          <a:xfrm>
            <a:off x="6874296" y="30312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s odříznutým rohem na stejné straně 8"/>
          <p:cNvSpPr/>
          <p:nvPr/>
        </p:nvSpPr>
        <p:spPr bwMode="auto">
          <a:xfrm>
            <a:off x="7090320" y="30312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41151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13819 -0.002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3.88889E-6 0.0421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5E-6 0.0631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3.88889E-6 0.052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2.77778E-6 0.042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525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Lifting</a:t>
            </a:r>
            <a:endParaRPr lang="en-US" dirty="0">
              <a:latin typeface="+mj-lt"/>
            </a:endParaRPr>
          </a:p>
        </p:txBody>
      </p:sp>
      <p:pic>
        <p:nvPicPr>
          <p:cNvPr id="4" name="Picture 1" descr="C:\Users\Tonda\Dropbox\Evžen MZS 3\Obrázek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9082" y="3501008"/>
            <a:ext cx="6991350" cy="688975"/>
          </a:xfrm>
          <a:prstGeom prst="rect">
            <a:avLst/>
          </a:prstGeom>
          <a:noFill/>
        </p:spPr>
      </p:pic>
      <p:sp>
        <p:nvSpPr>
          <p:cNvPr id="5" name="Obdélník s odříznutým rohem na stejné straně 4"/>
          <p:cNvSpPr/>
          <p:nvPr/>
        </p:nvSpPr>
        <p:spPr bwMode="auto">
          <a:xfrm>
            <a:off x="7164288" y="3789040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 s odříznutým rohem na stejné straně 5"/>
          <p:cNvSpPr/>
          <p:nvPr/>
        </p:nvSpPr>
        <p:spPr bwMode="auto">
          <a:xfrm>
            <a:off x="7380312" y="37170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s odříznutým rohem na stejné straně 6"/>
          <p:cNvSpPr/>
          <p:nvPr/>
        </p:nvSpPr>
        <p:spPr bwMode="auto">
          <a:xfrm>
            <a:off x="7596336" y="37170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 s odříznutým rohem na stejné straně 7"/>
          <p:cNvSpPr/>
          <p:nvPr/>
        </p:nvSpPr>
        <p:spPr bwMode="auto">
          <a:xfrm>
            <a:off x="7812360" y="37170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 s odříznutým rohem na stejné straně 8"/>
          <p:cNvSpPr/>
          <p:nvPr/>
        </p:nvSpPr>
        <p:spPr bwMode="auto">
          <a:xfrm>
            <a:off x="8028384" y="3717032"/>
            <a:ext cx="144016" cy="288032"/>
          </a:xfrm>
          <a:prstGeom prst="snip2SameRect">
            <a:avLst>
              <a:gd name="adj1" fmla="val 40338"/>
              <a:gd name="adj2" fmla="val 0"/>
            </a:avLst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0391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231 L 0.00365 0.054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3.88889E-6 0.0421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0.0631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3.88889E-6 0.0525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2.77778E-6 0.042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3.88889E-6 0.0525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1350258"/>
            <a:ext cx="9144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3500" b="1" dirty="0" err="1" smtClean="0">
                <a:latin typeface="+mj-lt"/>
              </a:rPr>
              <a:t>Raking</a:t>
            </a:r>
            <a:r>
              <a:rPr lang="cs-CZ" sz="3500" b="1" dirty="0" smtClean="0">
                <a:latin typeface="+mj-lt"/>
              </a:rPr>
              <a:t> a Lifting dohromady = </a:t>
            </a:r>
            <a:r>
              <a:rPr lang="cs-CZ" sz="3500" dirty="0" smtClean="0">
                <a:ea typeface="Verdana" pitchFamily="34" charset="0"/>
                <a:cs typeface="Verdana" pitchFamily="34" charset="0"/>
              </a:rPr>
              <a:t>„</a:t>
            </a:r>
            <a:r>
              <a:rPr lang="en-US" sz="3500" b="1" dirty="0" smtClean="0"/>
              <a:t>Jiggling</a:t>
            </a:r>
            <a:r>
              <a:rPr lang="cs-CZ" sz="3500" dirty="0" smtClean="0">
                <a:ea typeface="Verdana" pitchFamily="34" charset="0"/>
                <a:cs typeface="Verdana" pitchFamily="34" charset="0"/>
              </a:rPr>
              <a:t>“</a:t>
            </a:r>
            <a:endParaRPr lang="en-US" sz="3500" b="1" dirty="0">
              <a:latin typeface="+mj-lt"/>
            </a:endParaRPr>
          </a:p>
        </p:txBody>
      </p:sp>
      <p:pic>
        <p:nvPicPr>
          <p:cNvPr id="12" name="Picture 1" descr="C:\Users\Tonda\Dropbox\Evžen MZS 3\Obrázek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137" y="2057400"/>
            <a:ext cx="5681663" cy="609600"/>
          </a:xfrm>
          <a:prstGeom prst="rect">
            <a:avLst/>
          </a:prstGeom>
          <a:noFill/>
        </p:spPr>
      </p:pic>
      <p:pic>
        <p:nvPicPr>
          <p:cNvPr id="13" name="Picture 2" descr="C:\Users\Tonda\Dropbox\Evžen MZS 3\Obrázek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3145" y="3065512"/>
            <a:ext cx="5544616" cy="54640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4093458"/>
            <a:ext cx="9144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3500" dirty="0" smtClean="0">
                <a:ea typeface="Verdana" pitchFamily="34" charset="0"/>
                <a:cs typeface="Verdana" pitchFamily="34" charset="0"/>
              </a:rPr>
              <a:t>„</a:t>
            </a:r>
            <a:r>
              <a:rPr lang="en-US" sz="3500" b="1" dirty="0" smtClean="0"/>
              <a:t>Jiggling</a:t>
            </a:r>
            <a:r>
              <a:rPr lang="cs-CZ" sz="3500" dirty="0" smtClean="0">
                <a:ea typeface="Verdana" pitchFamily="34" charset="0"/>
                <a:cs typeface="Verdana" pitchFamily="34" charset="0"/>
              </a:rPr>
              <a:t>“</a:t>
            </a:r>
            <a:endParaRPr lang="en-US" sz="3500" b="1" dirty="0">
              <a:latin typeface="+mj-lt"/>
            </a:endParaRPr>
          </a:p>
        </p:txBody>
      </p:sp>
      <p:pic>
        <p:nvPicPr>
          <p:cNvPr id="14" name="Picture 1" descr="C:\Users\Tonda\Dropbox\Evžen MZS 3\Obrázek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953000"/>
            <a:ext cx="5681663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705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10677 -0.002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0399 0.0442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2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4 -0.04051 C -0.08767 0.02593 -0.0882 0.075 -0.08195 0.07662 C -0.0757 0.07824 -0.06354 0.03218 -0.05226 -0.03333 C -0.05903 0.0331 -0.06042 0.08218 -0.05417 0.0838 C -0.04774 0.08542 -0.03576 0.03912 -0.02431 -0.02639 C -0.03125 0.04028 -0.03264 0.08912 -0.02622 0.09074 C -0.01997 0.09236 -0.00712 0.04653 0.00434 -0.01898 C -0.00347 0.04745 -0.00486 0.0963 0.00243 0.09815 C 0.00781 0.09954 0.02083 0.05347 0.03212 -0.01204 C 0.02448 0.0544 0.02378 0.10347 0.03021 0.10509 C 0.03646 0.10671 0.04878 0.06065 0.05989 -0.00486 C 0.05312 0.0618 0.05156 0.11065 0.05799 0.11227 C 0.06424 0.11389 0.07656 0.06782 0.08854 0.00255 C 0.0809 0.06875 0.07934 0.11782 0.08576 0.11921 C 0.09201 0.12083 0.10521 0.075 0.11632 0.00949 C 0.10868 0.07593 0.10746 0.12477 0.11458 0.12662 C 0.12066 0.12824 0.13299 0.08218 0.14427 0.01667 " pathEditMode="relative" rAng="649243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216025"/>
            <a:ext cx="9144000" cy="7651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cs-CZ" sz="3500" b="1" dirty="0" smtClean="0">
                <a:latin typeface="+mj-lt"/>
              </a:rPr>
              <a:t>Kategorie i názvy…</a:t>
            </a:r>
            <a:endParaRPr lang="en-US" sz="3500" b="1" dirty="0">
              <a:latin typeface="+mj-lt"/>
            </a:endParaRPr>
          </a:p>
        </p:txBody>
      </p:sp>
      <p:pic>
        <p:nvPicPr>
          <p:cNvPr id="52225" name="Picture 1" descr="C:\Users\Tonda\Dropbox\Evžen MZS 3\Sada planž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33549"/>
            <a:ext cx="7637463" cy="512445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49696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Hooks</a:t>
            </a:r>
            <a:endParaRPr lang="en-US" sz="3000" b="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3249" name="Picture 1" descr="C:\Users\Tonda\Dropbox\Evžen MZS 3\Obrázek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33550"/>
            <a:ext cx="7637463" cy="51244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978647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0" y="1295400"/>
            <a:ext cx="907478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Hooks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(a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lias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Lifters)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804863" y="1665287"/>
            <a:ext cx="7359650" cy="4887913"/>
            <a:chOff x="804863" y="1665287"/>
            <a:chExt cx="7359650" cy="4887913"/>
          </a:xfrm>
        </p:grpSpPr>
        <p:pic>
          <p:nvPicPr>
            <p:cNvPr id="49153" name="Picture 1" descr="C:\Users\Tonda\Dropbox\Evžen MZS 3\huuky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1665287"/>
              <a:ext cx="7326313" cy="4887913"/>
            </a:xfrm>
            <a:prstGeom prst="rect">
              <a:avLst/>
            </a:prstGeom>
            <a:noFill/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838200" y="1905000"/>
              <a:ext cx="2590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Short Hook </a:t>
              </a:r>
              <a:r>
                <a:rPr lang="en-US" sz="2200" b="1" dirty="0" smtClean="0">
                  <a:solidFill>
                    <a:schemeClr val="bg2"/>
                  </a:solidFill>
                  <a:latin typeface="+mj-lt"/>
                </a:rPr>
                <a:t>(</a:t>
              </a:r>
              <a:r>
                <a:rPr lang="cs-CZ" sz="2200" b="1" dirty="0" smtClean="0">
                  <a:solidFill>
                    <a:schemeClr val="bg2"/>
                  </a:solidFill>
                  <a:latin typeface="+mj-lt"/>
                </a:rPr>
                <a:t>plochý</a:t>
              </a:r>
              <a:r>
                <a:rPr lang="en-US" sz="2200" b="1" dirty="0" smtClean="0">
                  <a:solidFill>
                    <a:schemeClr val="bg2"/>
                  </a:solidFill>
                  <a:latin typeface="+mj-lt"/>
                </a:rPr>
                <a:t>)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804863" y="28956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Short Hook </a:t>
              </a:r>
              <a:r>
                <a:rPr lang="en-US" sz="2200" b="1" dirty="0" smtClean="0">
                  <a:solidFill>
                    <a:schemeClr val="bg2"/>
                  </a:solidFill>
                  <a:latin typeface="+mj-lt"/>
                </a:rPr>
                <a:t>(</a:t>
              </a:r>
              <a:r>
                <a:rPr lang="cs-CZ" sz="2200" b="1" dirty="0" smtClean="0">
                  <a:solidFill>
                    <a:schemeClr val="bg2"/>
                  </a:solidFill>
                  <a:latin typeface="+mj-lt"/>
                </a:rPr>
                <a:t>kulatý</a:t>
              </a:r>
              <a:r>
                <a:rPr lang="en-US" sz="2200" b="1" dirty="0" smtClean="0">
                  <a:solidFill>
                    <a:schemeClr val="bg2"/>
                  </a:solidFill>
                  <a:latin typeface="+mj-lt"/>
                </a:rPr>
                <a:t>)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809625" y="3886200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Medium Hook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804863" y="48768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Gonzo Hook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804863" y="5834063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Long Hook</a:t>
              </a: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39954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0" y="1295400"/>
            <a:ext cx="901952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Reachs</a:t>
            </a:r>
            <a:endParaRPr lang="en-US" sz="3000" b="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7105" name="Picture 1" descr="C:\Users\Tonda\Dropbox\Evžen MZS 3\dent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33549"/>
            <a:ext cx="7637463" cy="512445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2209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Reach</a:t>
            </a:r>
            <a:r>
              <a:rPr lang="cs-CZ" dirty="0" smtClean="0">
                <a:latin typeface="+mj-lt"/>
              </a:rPr>
              <a:t>s (obloukové planžety)</a:t>
            </a:r>
            <a:endParaRPr lang="en-US" dirty="0">
              <a:latin typeface="+mj-lt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903287" y="3035300"/>
            <a:ext cx="7326313" cy="2527300"/>
            <a:chOff x="762000" y="1905000"/>
            <a:chExt cx="7326313" cy="2527300"/>
          </a:xfrm>
        </p:grpSpPr>
        <p:pic>
          <p:nvPicPr>
            <p:cNvPr id="46081" name="Picture 1" descr="C:\Users\Tonda\Dropbox\Evžen MZS 3\oblouk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3505200"/>
              <a:ext cx="7326313" cy="927100"/>
            </a:xfrm>
            <a:prstGeom prst="rect">
              <a:avLst/>
            </a:prstGeom>
            <a:noFill/>
          </p:spPr>
        </p:pic>
        <p:pic>
          <p:nvPicPr>
            <p:cNvPr id="46082" name="Picture 2" descr="C:\Users\Tonda\Dropbox\Evžen MZS 3\oblouk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19050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809625" y="2159913"/>
              <a:ext cx="2209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sz="2200" b="1" dirty="0" smtClean="0">
                  <a:solidFill>
                    <a:schemeClr val="bg1"/>
                  </a:solidFill>
                  <a:latin typeface="+mj-lt"/>
                </a:rPr>
                <a:t>Hluboký oblouk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804863" y="37338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Hybrid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59209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Diamonds</a:t>
            </a:r>
            <a:endParaRPr lang="en-US" dirty="0">
              <a:latin typeface="+mj-lt"/>
            </a:endParaRPr>
          </a:p>
        </p:txBody>
      </p:sp>
      <p:pic>
        <p:nvPicPr>
          <p:cNvPr id="45057" name="Picture 1" descr="C:\Users\Tonda\Dropbox\Evžen MZS 3\diaman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37" y="1733550"/>
            <a:ext cx="7637463" cy="51244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81493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Tonda\Dropbox\Evžen MZS 3\diamant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688" y="5778500"/>
            <a:ext cx="7326312" cy="927100"/>
          </a:xfrm>
          <a:prstGeom prst="rect">
            <a:avLst/>
          </a:prstGeom>
          <a:noFill/>
        </p:spPr>
      </p:pic>
      <p:pic>
        <p:nvPicPr>
          <p:cNvPr id="16" name="Picture 2" descr="C:\Users\Tonda\Dropbox\Evžen MZS 3\diaman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688" y="1663700"/>
            <a:ext cx="7326312" cy="927100"/>
          </a:xfrm>
          <a:prstGeom prst="rect">
            <a:avLst/>
          </a:prstGeom>
          <a:noFill/>
        </p:spPr>
      </p:pic>
      <p:pic>
        <p:nvPicPr>
          <p:cNvPr id="17" name="Picture 3" descr="C:\Users\Tonda\Dropbox\Evžen MZS 3\diamant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576" y="3035300"/>
            <a:ext cx="7326312" cy="927100"/>
          </a:xfrm>
          <a:prstGeom prst="rect">
            <a:avLst/>
          </a:prstGeom>
          <a:noFill/>
        </p:spPr>
      </p:pic>
      <p:pic>
        <p:nvPicPr>
          <p:cNvPr id="18" name="Picture 4" descr="C:\Users\Tonda\Dropbox\Evžen MZS 3\diamant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576" y="4483100"/>
            <a:ext cx="7326312" cy="927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Diamonds</a:t>
            </a:r>
            <a:endParaRPr lang="en-US" dirty="0">
              <a:latin typeface="+mj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90600" y="1918613"/>
            <a:ext cx="2209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Small Diamond</a:t>
            </a:r>
            <a:endParaRPr lang="en-US" sz="2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33463" y="3290213"/>
            <a:ext cx="24717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Medium Diamond</a:t>
            </a:r>
            <a:endParaRPr lang="en-US" sz="2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33462" y="4750713"/>
            <a:ext cx="24717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Large Diamond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033463" y="6096000"/>
            <a:ext cx="24717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Diamond Head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59280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07 - bitting too low, 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4800" y="1143000"/>
            <a:ext cx="85740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76200" y="1274058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Cizí klíč - nižší uzávěr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Tonda\Dropbox\Evžen MZS 3\offs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37" y="1733550"/>
            <a:ext cx="7637463" cy="51244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Offset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4178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0" y="1295400"/>
            <a:ext cx="901952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Offset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(a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lias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Dental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979487" y="2197100"/>
            <a:ext cx="7326313" cy="927100"/>
            <a:chOff x="979487" y="1600200"/>
            <a:chExt cx="7326313" cy="927100"/>
          </a:xfrm>
        </p:grpSpPr>
        <p:pic>
          <p:nvPicPr>
            <p:cNvPr id="9" name="Picture 1" descr="C:\Users\Tonda\Dropbox\Evžen MZS 3\off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9487" y="16002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143000" y="1828800"/>
              <a:ext cx="2209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Offset Diamond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979487" y="3721100"/>
            <a:ext cx="7326313" cy="927100"/>
            <a:chOff x="979487" y="3352800"/>
            <a:chExt cx="7326313" cy="927100"/>
          </a:xfrm>
        </p:grpSpPr>
        <p:pic>
          <p:nvPicPr>
            <p:cNvPr id="10" name="Picture 2" descr="C:\Users\Tonda\Dropbox\Evžen MZS 3\off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9487" y="33528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219200" y="3607713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Offset Ball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979487" y="5105400"/>
            <a:ext cx="7326313" cy="927100"/>
            <a:chOff x="979487" y="5105400"/>
            <a:chExt cx="7326313" cy="927100"/>
          </a:xfrm>
        </p:grpSpPr>
        <p:pic>
          <p:nvPicPr>
            <p:cNvPr id="11" name="Picture 3" descr="C:\Users\Tonda\Dropbox\Evžen MZS 3\off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9487" y="51054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109662" y="5360313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Offset Snake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9538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Balls</a:t>
            </a:r>
            <a:endParaRPr lang="en-US" dirty="0">
              <a:latin typeface="+mj-lt"/>
            </a:endParaRPr>
          </a:p>
        </p:txBody>
      </p:sp>
      <p:pic>
        <p:nvPicPr>
          <p:cNvPr id="38913" name="Picture 1" descr="C:\Users\Tonda\Dropbox\Evžen MZS 3\ball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33550"/>
            <a:ext cx="7637463" cy="51244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06746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latin typeface="+mj-lt"/>
              </a:rPr>
              <a:t>Balls</a:t>
            </a:r>
            <a:endParaRPr lang="en-US" dirty="0">
              <a:latin typeface="+mj-lt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979487" y="2514600"/>
            <a:ext cx="7326313" cy="927100"/>
            <a:chOff x="979487" y="1143000"/>
            <a:chExt cx="7326313" cy="927100"/>
          </a:xfrm>
        </p:grpSpPr>
        <p:pic>
          <p:nvPicPr>
            <p:cNvPr id="11" name="Picture 1" descr="C:\Users\Tonda\Dropbox\Evžen MZS 3\balls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9487" y="11430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295400" y="1397913"/>
              <a:ext cx="2209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Single Ball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979487" y="3505200"/>
            <a:ext cx="7326313" cy="927100"/>
            <a:chOff x="979487" y="2590800"/>
            <a:chExt cx="7326313" cy="927100"/>
          </a:xfrm>
        </p:grpSpPr>
        <p:pic>
          <p:nvPicPr>
            <p:cNvPr id="12" name="Picture 2" descr="C:\Users\Tonda\Dropbox\Evžen MZS 3\balls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9487" y="25908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295400" y="2845713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Snowman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979487" y="4495800"/>
            <a:ext cx="7326313" cy="927100"/>
            <a:chOff x="979487" y="3962400"/>
            <a:chExt cx="7326313" cy="927100"/>
          </a:xfrm>
        </p:grpSpPr>
        <p:pic>
          <p:nvPicPr>
            <p:cNvPr id="13" name="Picture 3" descr="C:\Users\Tonda\Dropbox\Evžen MZS 3\balls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9487" y="39624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338262" y="4293513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Half Snowman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79487" y="5473700"/>
            <a:ext cx="7326313" cy="927100"/>
            <a:chOff x="979487" y="5473700"/>
            <a:chExt cx="7326313" cy="927100"/>
          </a:xfrm>
        </p:grpSpPr>
        <p:pic>
          <p:nvPicPr>
            <p:cNvPr id="14" name="Picture 4" descr="C:\Users\Tonda\Dropbox\Evžen MZS 3\balls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9487" y="5473700"/>
              <a:ext cx="7326313" cy="927100"/>
            </a:xfrm>
            <a:prstGeom prst="rect">
              <a:avLst/>
            </a:prstGeom>
            <a:noFill/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338263" y="5741313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Half Ball</a:t>
              </a: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4869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Snake</a:t>
            </a:r>
            <a:endParaRPr lang="en-US" sz="3000" b="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5841" name="Picture 1" descr="C:\Users\Tonda\Dropbox\Evžen MZS 3\snej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37" y="1733550"/>
            <a:ext cx="7637463" cy="51244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22619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168400" y="1676400"/>
            <a:ext cx="7366000" cy="5108575"/>
            <a:chOff x="493713" y="1002268"/>
            <a:chExt cx="7366000" cy="5108575"/>
          </a:xfrm>
        </p:grpSpPr>
        <p:pic>
          <p:nvPicPr>
            <p:cNvPr id="34817" name="Picture 1" descr="C:\Users\Tonda\Dropbox\Evžen MZS 3\snejk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002268"/>
              <a:ext cx="7326313" cy="5108575"/>
            </a:xfrm>
            <a:prstGeom prst="rect">
              <a:avLst/>
            </a:prstGeom>
            <a:noFill/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00063" y="1249362"/>
              <a:ext cx="2209800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Snake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495300" y="2057400"/>
              <a:ext cx="30861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Three Quarter Snake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00063" y="2908300"/>
              <a:ext cx="2471737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Half Snake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495300" y="3727450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Double Snake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95300" y="4572000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Stretched Snake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93713" y="54102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 err="1" smtClean="0">
                  <a:solidFill>
                    <a:schemeClr val="bg1"/>
                  </a:solidFill>
                  <a:latin typeface="+mj-lt"/>
                </a:rPr>
                <a:t>Batarang</a:t>
              </a:r>
              <a:endParaRPr lang="en-US" sz="2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Snake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4200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Tonda\Dropbox\Evžen MZS 3\jig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33550"/>
            <a:ext cx="7637463" cy="51244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295400"/>
            <a:ext cx="901952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Jagged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Lifters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2344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09600" y="1887537"/>
            <a:ext cx="7896225" cy="4894263"/>
            <a:chOff x="500063" y="1219200"/>
            <a:chExt cx="7896225" cy="4894263"/>
          </a:xfrm>
        </p:grpSpPr>
        <p:pic>
          <p:nvPicPr>
            <p:cNvPr id="31745" name="Picture 1" descr="C:\Users\Tonda\Dropbox\Evžen MZS 3\jigle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219200"/>
              <a:ext cx="7862888" cy="4894263"/>
            </a:xfrm>
            <a:prstGeom prst="rect">
              <a:avLst/>
            </a:prstGeom>
            <a:noFill/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04825" y="1447800"/>
              <a:ext cx="2209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Wedge Rake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00063" y="24384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Long Rake</a:t>
              </a:r>
              <a:endParaRPr lang="en-US" sz="2200" b="1" dirty="0">
                <a:solidFill>
                  <a:schemeClr val="bg2"/>
                </a:solidFill>
                <a:latin typeface="+mj-lt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504825" y="3429000"/>
              <a:ext cx="247173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 err="1">
                  <a:solidFill>
                    <a:schemeClr val="bg1"/>
                  </a:solidFill>
                  <a:latin typeface="+mj-lt"/>
                </a:rPr>
                <a:t>Falle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 Slope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00063" y="44196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 err="1">
                  <a:solidFill>
                    <a:schemeClr val="bg1"/>
                  </a:solidFill>
                  <a:latin typeface="+mj-lt"/>
                </a:rPr>
                <a:t>Falle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 Valley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00063" y="5410200"/>
              <a:ext cx="2471737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200" b="1" dirty="0" err="1">
                  <a:solidFill>
                    <a:schemeClr val="bg1"/>
                  </a:solidFill>
                  <a:latin typeface="+mj-lt"/>
                </a:rPr>
                <a:t>Falle</a:t>
              </a:r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 Hump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0" y="1295400"/>
            <a:ext cx="901952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Jagged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Lifters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66413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Tonda\Dropbox\Evžen MZS 3\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37" y="1733550"/>
            <a:ext cx="7637463" cy="512445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295400"/>
            <a:ext cx="9019520" cy="6858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King</a:t>
            </a:r>
            <a:r>
              <a:rPr lang="en-US" sz="3500" b="1" dirty="0" smtClean="0">
                <a:latin typeface="Calibri" pitchFamily="34" charset="0"/>
              </a:rPr>
              <a:t> &amp;</a:t>
            </a:r>
            <a:r>
              <a:rPr lang="cs-CZ" sz="3500" b="1" dirty="0" smtClean="0">
                <a:latin typeface="Calibri" pitchFamily="34" charset="0"/>
              </a:rPr>
              <a:t> </a:t>
            </a:r>
            <a:r>
              <a:rPr lang="cs-CZ" sz="3500" b="1" dirty="0" err="1" smtClean="0">
                <a:latin typeface="Calibri" pitchFamily="34" charset="0"/>
              </a:rPr>
              <a:t>Queen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772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Tonda\Dropbox\Evžen MZS 3\kin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953000"/>
            <a:ext cx="7326313" cy="927100"/>
          </a:xfrm>
          <a:prstGeom prst="rect">
            <a:avLst/>
          </a:prstGeom>
          <a:noFill/>
        </p:spPr>
      </p:pic>
      <p:pic>
        <p:nvPicPr>
          <p:cNvPr id="29698" name="Picture 2" descr="C:\Users\Tonda\Dropbox\Evžen MZS 3\kin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352800"/>
            <a:ext cx="7326313" cy="9271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63650" y="3581400"/>
            <a:ext cx="2209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King Pick</a:t>
            </a:r>
            <a:endParaRPr lang="en-US" sz="2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58888" y="5181600"/>
            <a:ext cx="24717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</a:rPr>
              <a:t>Queen Pick</a:t>
            </a:r>
            <a:endParaRPr lang="en-US" sz="2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95400"/>
            <a:ext cx="9019520" cy="6858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King</a:t>
            </a:r>
            <a:r>
              <a:rPr lang="en-US" sz="3500" b="1" dirty="0" smtClean="0">
                <a:latin typeface="Calibri" pitchFamily="34" charset="0"/>
              </a:rPr>
              <a:t> &amp;</a:t>
            </a:r>
            <a:r>
              <a:rPr lang="cs-CZ" sz="3500" b="1" dirty="0" smtClean="0">
                <a:latin typeface="Calibri" pitchFamily="34" charset="0"/>
              </a:rPr>
              <a:t> </a:t>
            </a:r>
            <a:r>
              <a:rPr lang="cs-CZ" sz="3500" b="1" dirty="0" err="1" smtClean="0">
                <a:latin typeface="Calibri" pitchFamily="34" charset="0"/>
              </a:rPr>
              <a:t>Queen</a:t>
            </a: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5801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08 - bitting too high, 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04800" y="1143000"/>
            <a:ext cx="85740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76200" y="1274058"/>
            <a:ext cx="90678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Cizí klíč - vyšší uzávěr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95400"/>
            <a:ext cx="9019520" cy="6858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cs-CZ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Napínák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2642" name="Picture 2" descr="C:\Users\Tonda\Pictures\napíník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3276600" cy="3276600"/>
          </a:xfrm>
          <a:prstGeom prst="rect">
            <a:avLst/>
          </a:prstGeom>
          <a:noFill/>
        </p:spPr>
      </p:pic>
      <p:pic>
        <p:nvPicPr>
          <p:cNvPr id="112643" name="Picture 3" descr="C:\Users\Tonda\Pictures\napínák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38600" y="2667000"/>
            <a:ext cx="3276600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8019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7" name="Picture 3" descr="unecessary k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9450"/>
            <a:ext cx="8077200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Jaké opravdu potřebujete planžety?</a:t>
            </a:r>
            <a:endParaRPr lang="en-US" sz="2800" b="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43542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1" name="Picture 3" descr="pick kit - 01 - bas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6858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Typická sada planžet</a:t>
            </a:r>
            <a:endParaRPr lang="en-US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4515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9019520" cy="533400"/>
          </a:xfrm>
        </p:spPr>
        <p:txBody>
          <a:bodyPr/>
          <a:lstStyle/>
          <a:p>
            <a:pPr algn="ctr"/>
            <a:r>
              <a:rPr lang="cs-CZ" dirty="0" smtClean="0">
                <a:latin typeface="Adobe Arabic" pitchFamily="18" charset="-78"/>
                <a:cs typeface="Adobe Arabic" pitchFamily="18" charset="-78"/>
              </a:rPr>
              <a:t>1928 H.R. SIMPSON</a:t>
            </a:r>
            <a:endParaRPr lang="en-US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16385" name="Picture 1" descr="C:\Users\Tonda\Dropbox\Evžen MZS 3\bumping patent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4419600" cy="4261859"/>
          </a:xfrm>
          <a:prstGeom prst="rect">
            <a:avLst/>
          </a:prstGeom>
          <a:noFill/>
        </p:spPr>
      </p:pic>
      <p:pic>
        <p:nvPicPr>
          <p:cNvPr id="16386" name="Picture 2" descr="C:\Users\Tonda\Dropbox\Evžen MZS 3\bumping paten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506058" cy="3429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Bumping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úderové klíče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72203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1892300"/>
            <a:ext cx="69659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343400"/>
            <a:ext cx="69659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0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388" y="2925763"/>
            <a:ext cx="696595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Bumping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úderové klíče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72203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V="1">
            <a:off x="0" y="1219200"/>
            <a:ext cx="9144000" cy="5310187"/>
            <a:chOff x="0" y="575"/>
            <a:chExt cx="5760" cy="3345"/>
          </a:xfrm>
        </p:grpSpPr>
        <p:pic>
          <p:nvPicPr>
            <p:cNvPr id="53253" name="Picture 7" descr="37 - bumping (pull method)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75"/>
              <a:ext cx="5760" cy="3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4" name="Rectangle 8"/>
            <p:cNvSpPr>
              <a:spLocks noChangeArrowheads="1"/>
            </p:cNvSpPr>
            <p:nvPr/>
          </p:nvSpPr>
          <p:spPr bwMode="auto">
            <a:xfrm>
              <a:off x="48" y="576"/>
              <a:ext cx="336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Bumping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úderové klíče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rgbClr val="000000"/>
                </a:solidFill>
                <a:latin typeface="+mj-lt"/>
              </a:rPr>
              <a:t>Pick </a:t>
            </a:r>
            <a:r>
              <a:rPr lang="en-US" sz="3500" b="1" dirty="0" smtClean="0">
                <a:solidFill>
                  <a:srgbClr val="000000"/>
                </a:solidFill>
                <a:latin typeface="+mj-lt"/>
              </a:rPr>
              <a:t>Gun</a:t>
            </a:r>
            <a:r>
              <a:rPr lang="cs-CZ" sz="35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b="1" dirty="0" smtClean="0">
                <a:solidFill>
                  <a:srgbClr val="000000"/>
                </a:solidFill>
                <a:latin typeface="+mj-lt"/>
              </a:rPr>
              <a:t>&amp; </a:t>
            </a:r>
            <a:r>
              <a:rPr lang="en-US" sz="3500" b="1" dirty="0" err="1" smtClean="0">
                <a:solidFill>
                  <a:srgbClr val="000000"/>
                </a:solidFill>
                <a:latin typeface="+mj-lt"/>
              </a:rPr>
              <a:t>Elektr</a:t>
            </a:r>
            <a:r>
              <a:rPr lang="cs-CZ" sz="3500" b="1" dirty="0" err="1" smtClean="0">
                <a:solidFill>
                  <a:srgbClr val="000000"/>
                </a:solidFill>
                <a:latin typeface="+mj-lt"/>
              </a:rPr>
              <a:t>opick</a:t>
            </a:r>
            <a:endParaRPr lang="en-US" sz="35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447800" y="1752600"/>
            <a:ext cx="6127750" cy="4572000"/>
            <a:chOff x="1143000" y="890588"/>
            <a:chExt cx="6965950" cy="5357812"/>
          </a:xfrm>
        </p:grpSpPr>
        <p:pic>
          <p:nvPicPr>
            <p:cNvPr id="5222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143000" y="3843338"/>
              <a:ext cx="6965950" cy="240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8" name="Picture 6" descr="06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1143000" y="890588"/>
              <a:ext cx="6965950" cy="295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Elektropick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elektrická planžeta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71500" y="1165123"/>
            <a:ext cx="80010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b="1" dirty="0" smtClean="0"/>
              <a:t>Druhy: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3500" b="1" dirty="0" smtClean="0"/>
              <a:t>S pomocí hliníkové folie</a:t>
            </a:r>
          </a:p>
          <a:p>
            <a:r>
              <a:rPr lang="cs-CZ" sz="3500" b="1" dirty="0"/>
              <a:t> </a:t>
            </a:r>
            <a:r>
              <a:rPr lang="cs-CZ" sz="3500" b="1" dirty="0" smtClean="0"/>
              <a:t>  </a:t>
            </a:r>
            <a:r>
              <a:rPr lang="cs-CZ" sz="3400" dirty="0" smtClean="0"/>
              <a:t>upravený klíč, folie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3500" b="1" dirty="0" err="1" smtClean="0"/>
              <a:t>Samostavěcí</a:t>
            </a:r>
            <a:r>
              <a:rPr lang="cs-CZ" sz="3500" b="1" dirty="0" smtClean="0"/>
              <a:t> nástroje</a:t>
            </a:r>
          </a:p>
          <a:p>
            <a:r>
              <a:rPr lang="cs-CZ" sz="3400" b="1" dirty="0" smtClean="0"/>
              <a:t>   </a:t>
            </a:r>
            <a:r>
              <a:rPr lang="cs-CZ" sz="3400" dirty="0" smtClean="0"/>
              <a:t>odpovídající nástroj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3500" b="1" dirty="0" smtClean="0"/>
              <a:t>Pilování polotovaru klíče</a:t>
            </a:r>
          </a:p>
          <a:p>
            <a:r>
              <a:rPr lang="cs-CZ" sz="3400" b="1" dirty="0" smtClean="0"/>
              <a:t>   </a:t>
            </a:r>
            <a:r>
              <a:rPr lang="cs-CZ" sz="3400" dirty="0" smtClean="0"/>
              <a:t>polotovar klíče, pilník, lupa, aj.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3500" b="1" dirty="0" smtClean="0"/>
              <a:t>Otisk klíče</a:t>
            </a:r>
          </a:p>
          <a:p>
            <a:r>
              <a:rPr lang="cs-CZ" sz="3400" b="1" dirty="0" smtClean="0"/>
              <a:t>   </a:t>
            </a:r>
            <a:r>
              <a:rPr lang="cs-CZ" sz="3400" dirty="0" smtClean="0"/>
              <a:t>modelína, silikonová forma, odlévací slitina</a:t>
            </a:r>
          </a:p>
          <a:p>
            <a:endParaRPr lang="cs-CZ" sz="3500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09333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Users\Evžen\Desktop\keso-foil-impressioning-key-without-fo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992" y="2076068"/>
            <a:ext cx="8360007" cy="40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9019520" cy="6096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S pomocí hliníkové fólie</a:t>
            </a:r>
            <a:endParaRPr lang="en-US" dirty="0">
              <a:latin typeface="+mj-lt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05500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Evžen\Desktop\keso-foil-impressioning-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3665"/>
            <a:ext cx="8366876" cy="456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7800"/>
            <a:ext cx="9019520" cy="6096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S pomocí hliníkové fólie</a:t>
            </a:r>
            <a:endParaRPr lang="en-US" dirty="0">
              <a:latin typeface="+mj-lt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61211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03 - binding pin (front view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438400" y="1981200"/>
            <a:ext cx="4267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828800" y="457200"/>
            <a:ext cx="533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1828800" y="53340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533400"/>
          </a:xfrm>
        </p:spPr>
        <p:txBody>
          <a:bodyPr/>
          <a:lstStyle/>
          <a:p>
            <a:pPr algn="ctr"/>
            <a:r>
              <a:rPr lang="cs-CZ" dirty="0" err="1" smtClean="0">
                <a:latin typeface="+mj-lt"/>
              </a:rPr>
              <a:t>Samostavěcí</a:t>
            </a:r>
            <a:r>
              <a:rPr lang="cs-CZ" dirty="0" smtClean="0">
                <a:latin typeface="+mj-lt"/>
              </a:rPr>
              <a:t> nástroj „</a:t>
            </a:r>
            <a:r>
              <a:rPr lang="cs-CZ" dirty="0" err="1" smtClean="0">
                <a:latin typeface="+mj-lt"/>
              </a:rPr>
              <a:t>Magic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Key</a:t>
            </a:r>
            <a:r>
              <a:rPr lang="cs-CZ" dirty="0" smtClean="0">
                <a:latin typeface="+mj-lt"/>
              </a:rPr>
              <a:t>“</a:t>
            </a:r>
            <a:endParaRPr lang="en-US" dirty="0">
              <a:latin typeface="+mj-lt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402" name="Picture 2" descr="C:\Users\Evžen\Desktop\Megic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55299"/>
            <a:ext cx="7162800" cy="47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000925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Users\Evžen\Desktop\3800_w_neu_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r="20870"/>
          <a:stretch/>
        </p:blipFill>
        <p:spPr bwMode="auto">
          <a:xfrm>
            <a:off x="1066800" y="1600200"/>
            <a:ext cx="6667542" cy="45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990600"/>
            <a:ext cx="9019520" cy="685800"/>
          </a:xfrm>
        </p:spPr>
        <p:txBody>
          <a:bodyPr/>
          <a:lstStyle/>
          <a:p>
            <a:pPr algn="ctr"/>
            <a:r>
              <a:rPr lang="cs-CZ" dirty="0" smtClean="0">
                <a:latin typeface="+mj-lt"/>
              </a:rPr>
              <a:t>Kopie klíče otiskem (odlitím)</a:t>
            </a:r>
            <a:endParaRPr lang="en-US" dirty="0">
              <a:latin typeface="+mj-lt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52760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Obrázek 7" descr="impres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960" y="683371"/>
            <a:ext cx="5788640" cy="54888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72203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" name="Obrázek 9" descr="Untitled-1.jpg"/>
          <p:cNvPicPr>
            <a:picLocks noChangeAspect="1"/>
          </p:cNvPicPr>
          <p:nvPr/>
        </p:nvPicPr>
        <p:blipFill>
          <a:blip r:embed="rId2" cstate="print"/>
          <a:srcRect t="1587" r="16281"/>
          <a:stretch>
            <a:fillRect/>
          </a:stretch>
        </p:blipFill>
        <p:spPr>
          <a:xfrm>
            <a:off x="-2724" y="838199"/>
            <a:ext cx="9146724" cy="49946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72203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 descr="Untitled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6300"/>
            <a:ext cx="9120309" cy="472778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72203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200" y="8382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Výroba klíče dle fotografie</a:t>
            </a:r>
            <a:endParaRPr lang="cs-CZ" sz="2800" b="1" dirty="0"/>
          </a:p>
        </p:txBody>
      </p:sp>
      <p:pic>
        <p:nvPicPr>
          <p:cNvPr id="2051" name="Picture 3" descr="C:\Users\Tonda\Dropbox\Camera Uploads\partometer_20130312221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620000" cy="4572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Impressioning</a:t>
            </a:r>
            <a:endParaRPr lang="cs-CZ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765175"/>
          </a:xfrm>
        </p:spPr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  <a:latin typeface="+mj-lt"/>
              </a:rPr>
              <a:t>Otvorové</a:t>
            </a:r>
            <a:r>
              <a:rPr lang="cs-CZ" dirty="0" smtClean="0">
                <a:solidFill>
                  <a:schemeClr val="tx1"/>
                </a:solidFill>
                <a:latin typeface="+mj-lt"/>
              </a:rPr>
              <a:t> výplně</a:t>
            </a:r>
            <a:endParaRPr lang="cs-CZ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43000" y="1600200"/>
            <a:ext cx="6858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700" b="1" dirty="0" smtClean="0"/>
              <a:t>?</a:t>
            </a:r>
            <a:endParaRPr lang="cs-CZ" sz="287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Dveře a okna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Dveře a okna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2895600"/>
            <a:ext cx="830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Myslíte si, že máte zabezpečen majetek správně?</a:t>
            </a:r>
          </a:p>
          <a:p>
            <a:pPr algn="ctr"/>
            <a:endParaRPr lang="cs-CZ" sz="2000" b="1" dirty="0" smtClean="0"/>
          </a:p>
          <a:p>
            <a:pPr algn="ctr"/>
            <a:r>
              <a:rPr lang="cs-CZ" sz="2000" b="1" dirty="0" smtClean="0"/>
              <a:t>Kolik stál váš majetek a kolik jste investovali do zabezpečení tohoto majetku?</a:t>
            </a:r>
          </a:p>
          <a:p>
            <a:pPr algn="ctr"/>
            <a:endParaRPr lang="cs-CZ" sz="2000" b="1" dirty="0" smtClean="0"/>
          </a:p>
          <a:p>
            <a:pPr algn="ctr"/>
            <a:r>
              <a:rPr lang="cs-CZ" sz="2000" b="1" dirty="0" smtClean="0"/>
              <a:t>Domníváte se, že drahá vložka vám zajistí kvalitní bezpečnost?</a:t>
            </a:r>
          </a:p>
          <a:p>
            <a:pPr algn="ctr"/>
            <a:endParaRPr lang="cs-CZ" sz="2000" b="1" dirty="0" smtClean="0"/>
          </a:p>
          <a:p>
            <a:pPr algn="ctr"/>
            <a:r>
              <a:rPr lang="cs-CZ" sz="2000" b="1" dirty="0" smtClean="0"/>
              <a:t>Víte, kdo má vaše klíče či snad jejich kopii?</a:t>
            </a:r>
          </a:p>
          <a:p>
            <a:pPr algn="ctr"/>
            <a:endParaRPr lang="cs-CZ" sz="2000" b="1" dirty="0" smtClean="0"/>
          </a:p>
          <a:p>
            <a:pPr algn="ctr"/>
            <a:r>
              <a:rPr lang="cs-CZ" sz="2000" b="1" dirty="0" smtClean="0"/>
              <a:t>Věřili byste, že balkonové dveře a okno lze lehce otevřít i když jsou zavřené?</a:t>
            </a:r>
          </a:p>
          <a:p>
            <a:pPr algn="ctr"/>
            <a:endParaRPr lang="cs-CZ" dirty="0" smtClean="0"/>
          </a:p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143000" y="1524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Neoprávněný vstup – průlom dveří: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4400" y="2133600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Přes zámek: 	</a:t>
            </a:r>
            <a:r>
              <a:rPr lang="cs-CZ" sz="2000" dirty="0" smtClean="0"/>
              <a:t>vypáčení</a:t>
            </a:r>
          </a:p>
          <a:p>
            <a:r>
              <a:rPr lang="cs-CZ" sz="2000" dirty="0" smtClean="0"/>
              <a:t>		navrtání na systém</a:t>
            </a:r>
          </a:p>
          <a:p>
            <a:endParaRPr lang="cs-CZ" sz="2000" dirty="0" smtClean="0"/>
          </a:p>
          <a:p>
            <a:r>
              <a:rPr lang="cs-CZ" sz="2000" b="1" dirty="0" smtClean="0"/>
              <a:t>Přes vložku: 	</a:t>
            </a:r>
            <a:r>
              <a:rPr lang="cs-CZ" sz="2000" dirty="0" err="1" smtClean="0"/>
              <a:t>vyplanžetování</a:t>
            </a:r>
            <a:endParaRPr lang="cs-CZ" sz="2000" dirty="0" smtClean="0"/>
          </a:p>
          <a:p>
            <a:r>
              <a:rPr lang="cs-CZ" sz="2000" dirty="0" smtClean="0"/>
              <a:t>		</a:t>
            </a:r>
            <a:r>
              <a:rPr lang="cs-CZ" sz="2000" dirty="0" err="1" smtClean="0"/>
              <a:t>bumping</a:t>
            </a:r>
            <a:r>
              <a:rPr lang="cs-CZ" sz="2000" dirty="0" smtClean="0"/>
              <a:t>, SG</a:t>
            </a:r>
          </a:p>
          <a:p>
            <a:pPr lvl="1"/>
            <a:r>
              <a:rPr lang="cs-CZ" sz="2000" dirty="0" smtClean="0"/>
              <a:t>		odvrtání</a:t>
            </a:r>
          </a:p>
          <a:p>
            <a:r>
              <a:rPr lang="cs-CZ" sz="2000" dirty="0" smtClean="0"/>
              <a:t>		vylomení, vytržení</a:t>
            </a:r>
          </a:p>
          <a:p>
            <a:r>
              <a:rPr lang="cs-CZ" sz="2000" dirty="0" smtClean="0"/>
              <a:t>		imprese</a:t>
            </a:r>
          </a:p>
          <a:p>
            <a:r>
              <a:rPr lang="cs-CZ" sz="2000" dirty="0" smtClean="0"/>
              <a:t>		neoprávněná kopie klíče</a:t>
            </a:r>
          </a:p>
          <a:p>
            <a:endParaRPr lang="cs-CZ" sz="2000" dirty="0" smtClean="0"/>
          </a:p>
          <a:p>
            <a:r>
              <a:rPr lang="cs-CZ" sz="2000" b="1" dirty="0" smtClean="0"/>
              <a:t>Ostatní:		</a:t>
            </a:r>
            <a:r>
              <a:rPr lang="cs-CZ" sz="2000" dirty="0" smtClean="0"/>
              <a:t>narušení závěsů – vypáčení „pantů“</a:t>
            </a:r>
          </a:p>
          <a:p>
            <a:r>
              <a:rPr lang="cs-CZ" sz="2000" dirty="0" smtClean="0"/>
              <a:t>		vysazení křídla</a:t>
            </a:r>
          </a:p>
          <a:p>
            <a:r>
              <a:rPr lang="cs-CZ" sz="2000" dirty="0" smtClean="0"/>
              <a:t>		prokopnutí dveří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04 - normal operation (front view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362200" y="19812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828800" y="457200"/>
            <a:ext cx="533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1828800" y="5334000"/>
            <a:ext cx="533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Co mohu udělat proto, abych měl bezpečně zajištěn majetek?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4400" y="2590800"/>
            <a:ext cx="7239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Pořídit si psa, hada, vzteklou </a:t>
            </a:r>
            <a:r>
              <a:rPr lang="cs-CZ" sz="2400" dirty="0" err="1" smtClean="0"/>
              <a:t>tch</a:t>
            </a:r>
            <a:r>
              <a:rPr lang="cs-CZ" sz="2400" dirty="0" smtClean="0"/>
              <a:t>…… </a:t>
            </a:r>
            <a:r>
              <a:rPr lang="cs-CZ" sz="2400" dirty="0" smtClean="0">
                <a:sym typeface="Wingdings" pitchFamily="2" charset="2"/>
              </a:rPr>
              <a:t>  ?</a:t>
            </a:r>
          </a:p>
          <a:p>
            <a:pPr algn="ctr"/>
            <a:endParaRPr lang="cs-CZ" sz="2400" dirty="0" smtClean="0">
              <a:sym typeface="Wingdings" pitchFamily="2" charset="2"/>
            </a:endParaRPr>
          </a:p>
          <a:p>
            <a:pPr algn="ctr"/>
            <a:r>
              <a:rPr lang="cs-CZ" sz="2400" dirty="0" smtClean="0"/>
              <a:t>Nepřetržitě být přítomen doma?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Oplechovat dveře?</a:t>
            </a:r>
          </a:p>
          <a:p>
            <a:pPr algn="ctr"/>
            <a:endParaRPr lang="cs-CZ" sz="2400" dirty="0" smtClean="0"/>
          </a:p>
          <a:p>
            <a:pPr algn="ctr"/>
            <a:r>
              <a:rPr lang="cs-CZ" sz="3600" b="1" dirty="0" smtClean="0"/>
              <a:t>NE</a:t>
            </a:r>
          </a:p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Co mohu udělat proto, abych měl bezpečně zajištěn majetek?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4400" y="2590800"/>
            <a:ext cx="723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Pořídit si bezpečnostní prvky:</a:t>
            </a:r>
            <a:endParaRPr lang="cs-CZ" sz="3600" b="1" dirty="0" smtClean="0"/>
          </a:p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Co mohu udělat proto, abych měl bezpečně zajištěn majetek?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4400" y="2590800"/>
            <a:ext cx="723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Pořídit si bezpečnostní prvky:</a:t>
            </a:r>
            <a:endParaRPr lang="cs-CZ" sz="3600" b="1" dirty="0" smtClean="0"/>
          </a:p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47800" y="3352800"/>
            <a:ext cx="662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Zámek</a:t>
            </a:r>
          </a:p>
          <a:p>
            <a:endParaRPr lang="cs-CZ" b="1" dirty="0" smtClean="0"/>
          </a:p>
          <a:p>
            <a:r>
              <a:rPr lang="cs-CZ" b="1" dirty="0" smtClean="0"/>
              <a:t>Bezpečnostní cylindrická vložka</a:t>
            </a:r>
          </a:p>
          <a:p>
            <a:endParaRPr lang="cs-CZ" b="1" dirty="0" smtClean="0"/>
          </a:p>
          <a:p>
            <a:r>
              <a:rPr lang="cs-CZ" b="1" dirty="0" smtClean="0"/>
              <a:t>Bezpečnostní kování</a:t>
            </a:r>
          </a:p>
          <a:p>
            <a:endParaRPr lang="cs-CZ" b="1" dirty="0" smtClean="0"/>
          </a:p>
          <a:p>
            <a:r>
              <a:rPr lang="cs-CZ" b="1" dirty="0" smtClean="0"/>
              <a:t>Bezpečnostní dveře + bezpečnostní zárubně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Jak se vyznám / poznám bezpečnostní od „nebezpečnostního“ ?</a:t>
            </a:r>
            <a:endParaRPr lang="cs-CZ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2000" y="2133600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Jednoduše, vše za nás udělal</a:t>
            </a:r>
            <a:endParaRPr lang="cs-CZ" sz="1100" dirty="0" smtClean="0"/>
          </a:p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 </a:t>
            </a:r>
            <a:r>
              <a:rPr lang="cs-CZ" sz="2400" b="1" dirty="0" smtClean="0"/>
              <a:t>AKREDITOVANÝ CERTIFIKAČNÍ ORGÁN</a:t>
            </a:r>
            <a:endParaRPr lang="cs-CZ" sz="3600" b="1" dirty="0" smtClean="0"/>
          </a:p>
          <a:p>
            <a:pPr algn="ctr"/>
            <a:endParaRPr lang="cs-CZ" dirty="0"/>
          </a:p>
        </p:txBody>
      </p:sp>
      <p:sp>
        <p:nvSpPr>
          <p:cNvPr id="130049" name="Rectangle 1">
            <a:hlinkClick r:id="rId2" tooltip="Strana 1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38200" y="3657600"/>
            <a:ext cx="3810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TREZOR TEST </a:t>
            </a:r>
            <a:r>
              <a:rPr lang="cs-CZ" dirty="0" smtClean="0"/>
              <a:t>společnost s.r.o., </a:t>
            </a:r>
            <a:r>
              <a:rPr lang="cs-CZ" dirty="0" err="1" smtClean="0"/>
              <a:t>Klecany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b="1" dirty="0" smtClean="0"/>
              <a:t>Strojírenský zkušební ústav</a:t>
            </a:r>
            <a:r>
              <a:rPr lang="cs-CZ" dirty="0" smtClean="0"/>
              <a:t>, s.p., Brno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b="1" dirty="0" smtClean="0"/>
              <a:t>Národní bezpečnostní úřad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1" name="Obrázek 10" descr="trezorte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429000"/>
            <a:ext cx="1066800" cy="1071563"/>
          </a:xfrm>
          <a:prstGeom prst="rect">
            <a:avLst/>
          </a:prstGeom>
        </p:spPr>
      </p:pic>
      <p:pic>
        <p:nvPicPr>
          <p:cNvPr id="12" name="Obrázek 11" descr="nb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296" y="5562600"/>
            <a:ext cx="2305504" cy="1295400"/>
          </a:xfrm>
          <a:prstGeom prst="rect">
            <a:avLst/>
          </a:prstGeom>
        </p:spPr>
      </p:pic>
      <p:pic>
        <p:nvPicPr>
          <p:cNvPr id="10" name="Obrázek 9" descr="strojírenský zkušební ústav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5" y="4648200"/>
            <a:ext cx="2600325" cy="69532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143000" y="1524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Příklady certifikátu:</a:t>
            </a:r>
            <a:endParaRPr lang="cs-CZ" sz="2400" b="1" dirty="0"/>
          </a:p>
        </p:txBody>
      </p:sp>
      <p:pic>
        <p:nvPicPr>
          <p:cNvPr id="9" name="Obrázek 8" descr="nbu certifiká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438400"/>
            <a:ext cx="2743200" cy="3634740"/>
          </a:xfrm>
          <a:prstGeom prst="rect">
            <a:avLst/>
          </a:prstGeom>
        </p:spPr>
      </p:pic>
      <p:pic>
        <p:nvPicPr>
          <p:cNvPr id="6" name="Obrázek 5" descr="trezortest certifiká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514600"/>
            <a:ext cx="2679940" cy="35509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Bezpečnost - </a:t>
            </a:r>
            <a:r>
              <a:rPr lang="cs-CZ" sz="2800" b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otvorové</a:t>
            </a:r>
            <a:r>
              <a:rPr lang="cs-CZ" sz="28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výplně</a:t>
            </a:r>
            <a:endParaRPr lang="cs-CZ" sz="2800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248400" y="2514600"/>
          <a:ext cx="2494866" cy="353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514600"/>
                        <a:ext cx="2494866" cy="353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Děkujeme za pozornost…</a:t>
            </a:r>
            <a:endParaRPr lang="cs-CZ" dirty="0">
              <a:latin typeface="+mj-lt"/>
            </a:endParaRP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0" y="5334000"/>
            <a:ext cx="9144000" cy="7651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dirty="0" smtClean="0">
                <a:latin typeface="+mj-lt"/>
                <a:ea typeface="+mj-ea"/>
                <a:cs typeface="+mj-cs"/>
                <a:sym typeface="Wingdings" pitchFamily="2" charset="2"/>
              </a:rPr>
              <a:t>WWW.LOCKPICKERS.CZ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Tonda\Desktop\loc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447800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tiftschloss Schließmechanismu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39800" y="914400"/>
            <a:ext cx="7213600" cy="54102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Lockpicking</a:t>
            </a:r>
            <a:r>
              <a:rPr lang="cs-CZ" sz="2800" b="1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 vyhmatání planžetou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47700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zdroj www.</a:t>
            </a:r>
            <a:r>
              <a:rPr lang="cs-CZ" dirty="0" err="1" smtClean="0"/>
              <a:t>youtube.com</a:t>
            </a:r>
            <a:endParaRPr lang="cs-CZ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9665</TotalTime>
  <Words>870</Words>
  <Application>Microsoft Office PowerPoint</Application>
  <PresentationFormat>On-screen Show (4:3)</PresentationFormat>
  <Paragraphs>330</Paragraphs>
  <Slides>85</Slides>
  <Notes>9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Jiné materiály?</vt:lpstr>
      <vt:lpstr>Tloušťka planžet</vt:lpstr>
      <vt:lpstr>„Standard” vs. „Euro”</vt:lpstr>
      <vt:lpstr>PowerPoint Presentation</vt:lpstr>
      <vt:lpstr>PowerPoint Presentation</vt:lpstr>
      <vt:lpstr>Techniky použití planžet</vt:lpstr>
      <vt:lpstr>Picking</vt:lpstr>
      <vt:lpstr>Raking</vt:lpstr>
      <vt:lpstr>Lifting</vt:lpstr>
      <vt:lpstr>PowerPoint Presentation</vt:lpstr>
      <vt:lpstr>Kategorie i názvy…</vt:lpstr>
      <vt:lpstr>Hooks</vt:lpstr>
      <vt:lpstr>Hooks (alias Lifters)</vt:lpstr>
      <vt:lpstr>Reachs</vt:lpstr>
      <vt:lpstr>Reachs (obloukové planžety)</vt:lpstr>
      <vt:lpstr>Diamonds</vt:lpstr>
      <vt:lpstr>Diamonds</vt:lpstr>
      <vt:lpstr>Offset</vt:lpstr>
      <vt:lpstr>Offset (alias Dental)</vt:lpstr>
      <vt:lpstr>Balls</vt:lpstr>
      <vt:lpstr>Balls</vt:lpstr>
      <vt:lpstr>Snake</vt:lpstr>
      <vt:lpstr>Snake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Jaké opravdu potřebujete planžety?</vt:lpstr>
      <vt:lpstr>Typická sada planžet</vt:lpstr>
      <vt:lpstr>1928 H.R. SIMPSON</vt:lpstr>
      <vt:lpstr>PowerPoint Presentation</vt:lpstr>
      <vt:lpstr>PowerPoint Presentation</vt:lpstr>
      <vt:lpstr>PowerPoint Presentation</vt:lpstr>
      <vt:lpstr>PowerPoint Presentation</vt:lpstr>
      <vt:lpstr>S pomocí hliníkové fólie</vt:lpstr>
      <vt:lpstr>S pomocí hliníkové fólie</vt:lpstr>
      <vt:lpstr>Samostavěcí nástroj „Magic Key“</vt:lpstr>
      <vt:lpstr>Kopie klíče otiskem (odlitím)</vt:lpstr>
      <vt:lpstr>PowerPoint Presentation</vt:lpstr>
      <vt:lpstr>PowerPoint Presentation</vt:lpstr>
      <vt:lpstr>PowerPoint Presentation</vt:lpstr>
      <vt:lpstr>PowerPoint Presentation</vt:lpstr>
      <vt:lpstr>Otvorové výplně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Děkujeme za pozornost…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Deviant</dc:creator>
  <cp:revision>530</cp:revision>
  <dcterms:created xsi:type="dcterms:W3CDTF">2011-01-16T19:27:14Z</dcterms:created>
  <dcterms:modified xsi:type="dcterms:W3CDTF">2013-04-15T09:01:57Z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